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wdp" ContentType="image/vnd.ms-photo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440" r:id="rId5"/>
    <p:sldId id="521" r:id="rId6"/>
    <p:sldId id="439" r:id="rId7"/>
    <p:sldId id="524" r:id="rId8"/>
    <p:sldId id="398" r:id="rId9"/>
    <p:sldId id="522" r:id="rId10"/>
    <p:sldId id="523" r:id="rId11"/>
    <p:sldId id="525" r:id="rId12"/>
    <p:sldId id="422" r:id="rId13"/>
    <p:sldId id="526" r:id="rId14"/>
    <p:sldId id="448" r:id="rId15"/>
    <p:sldId id="527" r:id="rId16"/>
    <p:sldId id="529" r:id="rId17"/>
    <p:sldId id="530" r:id="rId18"/>
    <p:sldId id="531" r:id="rId19"/>
    <p:sldId id="532" r:id="rId20"/>
    <p:sldId id="402" r:id="rId21"/>
    <p:sldId id="441" r:id="rId22"/>
    <p:sldId id="474" r:id="rId23"/>
    <p:sldId id="428" r:id="rId24"/>
    <p:sldId id="475" r:id="rId25"/>
    <p:sldId id="403" r:id="rId26"/>
    <p:sldId id="417" r:id="rId27"/>
    <p:sldId id="420" r:id="rId28"/>
    <p:sldId id="528" r:id="rId29"/>
    <p:sldId id="421" r:id="rId30"/>
    <p:sldId id="438" r:id="rId31"/>
    <p:sldId id="465" r:id="rId32"/>
    <p:sldId id="471" r:id="rId33"/>
    <p:sldId id="467" r:id="rId34"/>
    <p:sldId id="466" r:id="rId35"/>
    <p:sldId id="468" r:id="rId36"/>
    <p:sldId id="469" r:id="rId37"/>
    <p:sldId id="470" r:id="rId38"/>
    <p:sldId id="463" r:id="rId39"/>
    <p:sldId id="464" r:id="rId40"/>
    <p:sldId id="472" r:id="rId41"/>
    <p:sldId id="457" r:id="rId42"/>
    <p:sldId id="461" r:id="rId43"/>
    <p:sldId id="462" r:id="rId44"/>
    <p:sldId id="458" r:id="rId45"/>
    <p:sldId id="459" r:id="rId46"/>
    <p:sldId id="460" r:id="rId47"/>
    <p:sldId id="498" r:id="rId48"/>
    <p:sldId id="501" r:id="rId49"/>
    <p:sldId id="499" r:id="rId50"/>
    <p:sldId id="500" r:id="rId51"/>
    <p:sldId id="502" r:id="rId52"/>
    <p:sldId id="504" r:id="rId53"/>
    <p:sldId id="510" r:id="rId54"/>
    <p:sldId id="509" r:id="rId55"/>
    <p:sldId id="503" r:id="rId56"/>
    <p:sldId id="506" r:id="rId57"/>
    <p:sldId id="507" r:id="rId58"/>
    <p:sldId id="508" r:id="rId59"/>
    <p:sldId id="511" r:id="rId60"/>
    <p:sldId id="512" r:id="rId61"/>
    <p:sldId id="513" r:id="rId62"/>
    <p:sldId id="519" r:id="rId63"/>
    <p:sldId id="520" r:id="rId64"/>
  </p:sldIdLst>
  <p:sldSz cx="9144000" cy="6858000" type="screen4x3"/>
  <p:notesSz cx="6858000" cy="9144000"/>
  <p:custDataLst>
    <p:tags r:id="rId6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7EFF9"/>
    <a:srgbClr val="80C1F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0" autoAdjust="0"/>
    <p:restoredTop sz="86699" autoAdjust="0"/>
  </p:normalViewPr>
  <p:slideViewPr>
    <p:cSldViewPr>
      <p:cViewPr varScale="1">
        <p:scale>
          <a:sx n="109" d="100"/>
          <a:sy n="109" d="100"/>
        </p:scale>
        <p:origin x="768" y="102"/>
      </p:cViewPr>
      <p:guideLst>
        <p:guide orient="horz" pos="1792"/>
        <p:guide pos="287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8" Type="http://schemas.openxmlformats.org/officeDocument/2006/relationships/tags" Target="tags/tag4.xml"/><Relationship Id="rId67" Type="http://schemas.openxmlformats.org/officeDocument/2006/relationships/tableStyles" Target="tableStyles.xml"/><Relationship Id="rId66" Type="http://schemas.openxmlformats.org/officeDocument/2006/relationships/viewProps" Target="viewProps.xml"/><Relationship Id="rId65" Type="http://schemas.openxmlformats.org/officeDocument/2006/relationships/presProps" Target="presProps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37.wmf"/><Relationship Id="rId1" Type="http://schemas.openxmlformats.org/officeDocument/2006/relationships/image" Target="../media/image3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wmf"/><Relationship Id="rId1" Type="http://schemas.openxmlformats.org/officeDocument/2006/relationships/image" Target="../media/image47.w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78.wmf"/><Relationship Id="rId1" Type="http://schemas.openxmlformats.org/officeDocument/2006/relationships/image" Target="../media/image7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9BC588-1024-43B5-8CEF-46BFFD52C82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数据的采集中需不需要进行相应的预处理，平滑去噪等，可以直接上传在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PC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端进行处理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手势切割划分，什么时候开始，什么时候结束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如何找到一个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AI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模型能够识别手语</a:t>
            </a:r>
            <a:endParaRPr lang="zh-CN" alt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/>
              <a:t>- [ ] </a:t>
            </a:r>
            <a:r>
              <a:rPr lang="zh-CN" altLang="en-US" dirty="0"/>
              <a:t>视频数据获取（目前是中科大手语数据集，</a:t>
            </a:r>
            <a:r>
              <a:rPr lang="en-US" altLang="zh-CN" dirty="0"/>
              <a:t>RGB</a:t>
            </a:r>
            <a:r>
              <a:rPr lang="zh-CN" altLang="en-US" dirty="0"/>
              <a:t>和深度</a:t>
            </a:r>
            <a:r>
              <a:rPr lang="en-US" altLang="zh-CN" dirty="0"/>
              <a:t>clips</a:t>
            </a:r>
            <a:r>
              <a:rPr lang="zh-CN" altLang="en-US" dirty="0"/>
              <a:t>，需要自己提取坐标点位置），找一下日常动态手势数据集，最好有骨骼点标记数据）</a:t>
            </a:r>
            <a:endParaRPr lang="zh-CN" altLang="en-US" dirty="0"/>
          </a:p>
          <a:p>
            <a:r>
              <a:rPr lang="en-US" altLang="zh-CN" dirty="0"/>
              <a:t>- [ ] </a:t>
            </a:r>
            <a:r>
              <a:rPr lang="zh-CN" altLang="en-US" dirty="0"/>
              <a:t>手部关键点坐标提取，利用</a:t>
            </a:r>
            <a:r>
              <a:rPr lang="en-US" altLang="zh-CN" dirty="0" err="1"/>
              <a:t>Openpose</a:t>
            </a:r>
            <a:r>
              <a:rPr lang="en-US" altLang="zh-CN" dirty="0"/>
              <a:t> </a:t>
            </a:r>
            <a:r>
              <a:rPr lang="zh-CN" altLang="en-US" dirty="0"/>
              <a:t>提取</a:t>
            </a:r>
            <a:r>
              <a:rPr lang="en-US" altLang="zh-CN" dirty="0"/>
              <a:t>RGB </a:t>
            </a:r>
            <a:r>
              <a:rPr lang="zh-CN" altLang="en-US" dirty="0"/>
              <a:t>视频中手部坐标点信息，</a:t>
            </a:r>
            <a:r>
              <a:rPr lang="en-US" altLang="zh-CN" dirty="0"/>
              <a:t>GPU </a:t>
            </a:r>
            <a:r>
              <a:rPr lang="zh-CN" altLang="en-US" dirty="0"/>
              <a:t>内存不足，提取信息不好，计划回校用学校服务器处理数据。有一个没有关注问题，获取的数据是</a:t>
            </a:r>
            <a:r>
              <a:rPr lang="en-US" altLang="zh-CN" dirty="0"/>
              <a:t>2D </a:t>
            </a:r>
            <a:r>
              <a:rPr lang="zh-CN" altLang="en-US" dirty="0"/>
              <a:t>的还是</a:t>
            </a:r>
            <a:r>
              <a:rPr lang="en-US" altLang="zh-CN" dirty="0"/>
              <a:t>3D </a:t>
            </a:r>
            <a:r>
              <a:rPr lang="zh-CN" altLang="en-US" dirty="0"/>
              <a:t>的，能获取手的朝向数据吗？</a:t>
            </a:r>
            <a:endParaRPr lang="zh-CN" altLang="en-US" dirty="0"/>
          </a:p>
          <a:p>
            <a:r>
              <a:rPr lang="en-US" altLang="zh-CN" dirty="0"/>
              <a:t>- [ ] </a:t>
            </a:r>
            <a:r>
              <a:rPr lang="zh-CN" altLang="en-US" dirty="0"/>
              <a:t>特征提取包括    ， 这里有个疑问，是直接用这些数据作为输入还是 添加 例如整体手弯曲度，协方差矩阵等等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[ ] </a:t>
            </a:r>
            <a:r>
              <a:rPr lang="zh-CN" altLang="en-US" dirty="0"/>
              <a:t>坐标点转手指弯曲度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[ ] </a:t>
            </a:r>
            <a:r>
              <a:rPr lang="zh-CN" altLang="en-US" dirty="0"/>
              <a:t>手朝向</a:t>
            </a:r>
            <a:endParaRPr lang="zh-CN" altLang="en-US" dirty="0"/>
          </a:p>
          <a:p>
            <a:r>
              <a:rPr lang="zh-CN" altLang="en-US" dirty="0"/>
              <a:t>  </a:t>
            </a:r>
            <a:r>
              <a:rPr lang="en-US" altLang="zh-CN" dirty="0"/>
              <a:t>- [ ] </a:t>
            </a:r>
            <a:r>
              <a:rPr lang="zh-CN" altLang="en-US" dirty="0"/>
              <a:t>手运动速度</a:t>
            </a:r>
            <a:endParaRPr lang="zh-CN" altLang="en-US" dirty="0"/>
          </a:p>
          <a:p>
            <a:r>
              <a:rPr lang="en-US" altLang="zh-CN" dirty="0"/>
              <a:t>- [ ] </a:t>
            </a:r>
            <a:r>
              <a:rPr lang="zh-CN" altLang="en-US" dirty="0"/>
              <a:t>使用什么</a:t>
            </a:r>
            <a:r>
              <a:rPr lang="en-US" altLang="zh-CN" dirty="0"/>
              <a:t>AI </a:t>
            </a:r>
            <a:r>
              <a:rPr lang="zh-CN" altLang="en-US" dirty="0"/>
              <a:t>模型进行训练，（总下面论文中提到的模型中找下开源的运行）</a:t>
            </a:r>
            <a:endParaRPr lang="zh-CN" altLang="en-US" dirty="0"/>
          </a:p>
          <a:p>
            <a:r>
              <a:rPr lang="en-US" altLang="zh-CN" dirty="0"/>
              <a:t>- [ ] 3D </a:t>
            </a:r>
            <a:r>
              <a:rPr lang="zh-CN" altLang="en-US" dirty="0"/>
              <a:t>手势渲染功能  （之前的是直接利用</a:t>
            </a:r>
            <a:r>
              <a:rPr lang="en-US" altLang="zh-CN" dirty="0" err="1"/>
              <a:t>openpose</a:t>
            </a:r>
            <a:r>
              <a:rPr lang="en-US" altLang="zh-CN" dirty="0"/>
              <a:t> </a:t>
            </a:r>
            <a:r>
              <a:rPr lang="zh-CN" altLang="en-US" dirty="0"/>
              <a:t>自带的功能在</a:t>
            </a:r>
            <a:r>
              <a:rPr lang="en-US" altLang="zh-CN" dirty="0"/>
              <a:t>RGB </a:t>
            </a:r>
            <a:r>
              <a:rPr lang="zh-CN" altLang="en-US" dirty="0"/>
              <a:t>视频留数据中画出骨骼点）</a:t>
            </a:r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en-US" altLang="zh-CN" dirty="0"/>
          </a:p>
          <a:p>
            <a:r>
              <a:rPr lang="zh-CN" altLang="en-US" dirty="0"/>
              <a:t>量化图片： </a:t>
            </a:r>
            <a:r>
              <a:rPr lang="en-US" altLang="zh-CN" dirty="0"/>
              <a:t>D:\work_OneNote\OneDrive - tju.edu.cn\</a:t>
            </a:r>
            <a:r>
              <a:rPr lang="zh-CN" altLang="en-US" dirty="0"/>
              <a:t>文档</a:t>
            </a:r>
            <a:r>
              <a:rPr lang="en-US" altLang="zh-CN" dirty="0"/>
              <a:t>\work_</a:t>
            </a:r>
            <a:r>
              <a:rPr lang="zh-CN" altLang="en-US" dirty="0"/>
              <a:t>组会比赛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en-US" altLang="zh-CN" dirty="0" err="1"/>
              <a:t>DashBoard</a:t>
            </a:r>
            <a:r>
              <a:rPr lang="en-US" altLang="zh-CN" dirty="0"/>
              <a:t>\</a:t>
            </a:r>
            <a:r>
              <a:rPr lang="en-US" altLang="zh-CN" dirty="0" err="1"/>
              <a:t>src</a:t>
            </a:r>
            <a:r>
              <a:rPr lang="en-US" altLang="zh-CN" dirty="0"/>
              <a:t>\tools\</a:t>
            </a:r>
            <a:r>
              <a:rPr lang="en-US" altLang="zh-CN" dirty="0" err="1"/>
              <a:t>pngresult</a:t>
            </a:r>
            <a:r>
              <a:rPr lang="en-US" altLang="zh-CN"/>
              <a:t>\validation\validation1621863387.0423715.txt.png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烧录方式：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\FlashMethods.html</a:t>
            </a:r>
            <a:endParaRPr lang="en-US" altLang="zh-CN" dirty="0"/>
          </a:p>
          <a:p>
            <a:r>
              <a:rPr lang="zh-CN" altLang="en-US" dirty="0"/>
              <a:t>使用介绍： </a:t>
            </a:r>
            <a:r>
              <a:rPr lang="en-US" altLang="zh-CN" dirty="0"/>
              <a:t>E:\</a:t>
            </a:r>
            <a:r>
              <a:rPr lang="zh-CN" altLang="en-US" dirty="0"/>
              <a:t>组会</a:t>
            </a:r>
            <a:r>
              <a:rPr lang="en-US" altLang="zh-CN" dirty="0"/>
              <a:t>\</a:t>
            </a:r>
            <a:r>
              <a:rPr lang="zh-CN" altLang="en-US" dirty="0"/>
              <a:t>数据手套</a:t>
            </a:r>
            <a:r>
              <a:rPr lang="en-US" altLang="zh-CN" dirty="0"/>
              <a:t>\</a:t>
            </a:r>
            <a:r>
              <a:rPr lang="zh-CN" altLang="en-US" dirty="0"/>
              <a:t>相关文档</a:t>
            </a:r>
            <a:r>
              <a:rPr lang="en-US" altLang="zh-CN" dirty="0"/>
              <a:t>\Arduino-Learning-Record.html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J </a:t>
            </a:r>
            <a:r>
              <a:rPr lang="zh-CN" altLang="en-US" dirty="0"/>
              <a:t>和 </a:t>
            </a:r>
            <a:r>
              <a:rPr lang="en-US" altLang="zh-CN" dirty="0"/>
              <a:t>z </a:t>
            </a:r>
            <a:r>
              <a:rPr lang="zh-CN" altLang="en-US" dirty="0"/>
              <a:t>是动态的，用其他符号代替， 图片链接： </a:t>
            </a:r>
            <a:r>
              <a:rPr lang="en-US" altLang="zh-CN" dirty="0"/>
              <a:t>https://www.bilibili.com/video/av753338725/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----------------------------------------------------------------</a:t>
            </a:r>
            <a:endParaRPr lang="zh-CN" altLang="en-US" dirty="0"/>
          </a:p>
          <a:p>
            <a:r>
              <a:rPr lang="zh-CN" altLang="en-US" dirty="0"/>
              <a:t>        Layer (type)               Output Shape         Param #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  <a:p>
            <a:r>
              <a:rPr lang="zh-CN" altLang="en-US" dirty="0"/>
              <a:t>            Conv1d-1               [-1, 128, 5]             768</a:t>
            </a:r>
            <a:endParaRPr lang="zh-CN" altLang="en-US" dirty="0"/>
          </a:p>
          <a:p>
            <a:r>
              <a:rPr lang="zh-CN" altLang="en-US" dirty="0"/>
              <a:t>         Rearrange-2               [-1, 5, 128]               0</a:t>
            </a:r>
            <a:endParaRPr lang="zh-CN" altLang="en-US" dirty="0"/>
          </a:p>
          <a:p>
            <a:r>
              <a:rPr lang="zh-CN" altLang="en-US" dirty="0"/>
              <a:t>         LayerNorm-3               [-1, 5, 128]             256</a:t>
            </a:r>
            <a:endParaRPr lang="zh-CN" altLang="en-US" dirty="0"/>
          </a:p>
          <a:p>
            <a:r>
              <a:rPr lang="zh-CN" altLang="en-US" dirty="0"/>
              <a:t>         Rearrange-4               [-1, 128, 5]               0</a:t>
            </a:r>
            <a:endParaRPr lang="zh-CN" altLang="en-US" dirty="0"/>
          </a:p>
          <a:p>
            <a:r>
              <a:rPr lang="zh-CN" altLang="en-US" dirty="0"/>
              <a:t>            Linear-5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 GELU-6             [-1, 128, 256]               0</a:t>
            </a:r>
            <a:endParaRPr lang="zh-CN" altLang="en-US" dirty="0"/>
          </a:p>
          <a:p>
            <a:r>
              <a:rPr lang="zh-CN" altLang="en-US" dirty="0"/>
              <a:t>           Dropout-7             [-1, 128, 256]               0</a:t>
            </a:r>
            <a:endParaRPr lang="zh-CN" altLang="en-US" dirty="0"/>
          </a:p>
          <a:p>
            <a:r>
              <a:rPr lang="zh-CN" altLang="en-US" dirty="0"/>
              <a:t>            Linear-8               [-1, 128, 5]           1,285</a:t>
            </a:r>
            <a:endParaRPr lang="zh-CN" altLang="en-US" dirty="0"/>
          </a:p>
          <a:p>
            <a:r>
              <a:rPr lang="zh-CN" altLang="en-US" dirty="0"/>
              <a:t>           Dropout-9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FeedForward-10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Rearrange-11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LayerNorm-12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Linear-13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GELU-14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Dropout-15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Linear-16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Dropout-17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FeedForward-18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MixerBlock-19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LayerNorm-20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Rearrange-21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Linear-22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GELU-23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Dropout-24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Linear-25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Dropout-26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FeedForward-27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Rearrange-28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LayerNorm-29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Linear-30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GELU-31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Dropout-32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Linear-33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Dropout-34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FeedForward-35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MixerBlock-36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LayerNorm-37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Rearrange-38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Linear-39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GELU-40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Dropout-41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Linear-42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Dropout-43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FeedForward-44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Rearrange-45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LayerNorm-46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Linear-47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GELU-48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Dropout-49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Linear-50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Dropout-51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FeedForward-52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MixerBlock-53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LayerNorm-54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Rearrange-55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Linear-56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GELU-57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Dropout-58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Linear-59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Dropout-60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FeedForward-61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Rearrange-62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LayerNorm-63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Linear-64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GELU-65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Dropout-66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Linear-67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Dropout-68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FeedForward-69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MixerBlock-70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LayerNorm-71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Linear-72                   [-1, 26]           3,354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Trainable Parameters: 2.137M</a:t>
            </a:r>
            <a:endParaRPr lang="zh-CN" altLang="en-US" dirty="0"/>
          </a:p>
          <a:p>
            <a:r>
              <a:rPr lang="zh-CN" altLang="en-US" dirty="0"/>
              <a:t>----------------------------------------------------------------</a:t>
            </a:r>
            <a:endParaRPr lang="zh-CN" altLang="en-US" dirty="0"/>
          </a:p>
          <a:p>
            <a:r>
              <a:rPr lang="zh-CN" altLang="en-US" dirty="0"/>
              <a:t>        Layer (type)               Output Shape         Param #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  <a:p>
            <a:r>
              <a:rPr lang="zh-CN" altLang="en-US" dirty="0"/>
              <a:t>            Conv1d-1               [-1, 128, 5]             768</a:t>
            </a:r>
            <a:endParaRPr lang="zh-CN" altLang="en-US" dirty="0"/>
          </a:p>
          <a:p>
            <a:r>
              <a:rPr lang="zh-CN" altLang="en-US" dirty="0"/>
              <a:t>         Rearrange-2               [-1, 5, 128]               0</a:t>
            </a:r>
            <a:endParaRPr lang="zh-CN" altLang="en-US" dirty="0"/>
          </a:p>
          <a:p>
            <a:r>
              <a:rPr lang="zh-CN" altLang="en-US" dirty="0"/>
              <a:t>         LayerNorm-3               [-1, 5, 128]             256</a:t>
            </a:r>
            <a:endParaRPr lang="zh-CN" altLang="en-US" dirty="0"/>
          </a:p>
          <a:p>
            <a:r>
              <a:rPr lang="zh-CN" altLang="en-US" dirty="0"/>
              <a:t>         Rearrange-4               [-1, 128, 5]               0</a:t>
            </a:r>
            <a:endParaRPr lang="zh-CN" altLang="en-US" dirty="0"/>
          </a:p>
          <a:p>
            <a:r>
              <a:rPr lang="zh-CN" altLang="en-US" dirty="0"/>
              <a:t>            Linear-5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 GELU-6             [-1, 128, 256]               0</a:t>
            </a:r>
            <a:endParaRPr lang="zh-CN" altLang="en-US" dirty="0"/>
          </a:p>
          <a:p>
            <a:r>
              <a:rPr lang="zh-CN" altLang="en-US" dirty="0"/>
              <a:t>           Dropout-7             [-1, 128, 256]               0</a:t>
            </a:r>
            <a:endParaRPr lang="zh-CN" altLang="en-US" dirty="0"/>
          </a:p>
          <a:p>
            <a:r>
              <a:rPr lang="zh-CN" altLang="en-US" dirty="0"/>
              <a:t>            Linear-8               [-1, 128, 5]           1,285</a:t>
            </a:r>
            <a:endParaRPr lang="zh-CN" altLang="en-US" dirty="0"/>
          </a:p>
          <a:p>
            <a:r>
              <a:rPr lang="zh-CN" altLang="en-US" dirty="0"/>
              <a:t>           Dropout-9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FeedForward-10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Rearrange-11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LayerNorm-12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Linear-13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GELU-14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Dropout-15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Linear-16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Dropout-17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FeedForward-18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MixerBlock-19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LayerNorm-20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Rearrange-21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Linear-22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GELU-23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Dropout-24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Linear-25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Dropout-26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FeedForward-27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Rearrange-28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LayerNorm-29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Linear-30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GELU-31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Dropout-32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Linear-33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Dropout-34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FeedForward-35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MixerBlock-36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LayerNorm-37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Rearrange-38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Linear-39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GELU-40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Dropout-41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Linear-42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Dropout-43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FeedForward-44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Rearrange-45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LayerNorm-46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Linear-47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GELU-48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Dropout-49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Linear-50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Dropout-51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FeedForward-52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MixerBlock-53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LayerNorm-54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Rearrange-55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Linear-56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GELU-57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Dropout-58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Linear-59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Dropout-60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FeedForward-61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Rearrange-62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LayerNorm-63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Linear-64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GELU-65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Dropout-66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Linear-67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Dropout-68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FeedForward-69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MixerBlock-70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LayerNorm-71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Rearrange-72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Linear-73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GELU-74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Dropout-75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Linear-76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Dropout-77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FeedForward-78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Rearrange-79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LayerNorm-80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Linear-81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GELU-82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Dropout-83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Linear-84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Dropout-85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FeedForward-86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MixerBlock-87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LayerNorm-88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Rearrange-89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Linear-90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GELU-91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Dropout-92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Linear-93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Dropout-94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FeedForward-95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Rearrange-96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LayerNorm-97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Linear-98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GELU-99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Dropout-100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Linear-101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Dropout-102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FeedForward-103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MixerBlock-104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LayerNorm-105               [-1, 5, 128]             256</a:t>
            </a:r>
            <a:endParaRPr lang="zh-CN" altLang="en-US" dirty="0"/>
          </a:p>
          <a:p>
            <a:r>
              <a:rPr lang="zh-CN" altLang="en-US" dirty="0"/>
              <a:t>       Rearrange-106               [-1, 128, 5]               0</a:t>
            </a:r>
            <a:endParaRPr lang="zh-CN" altLang="en-US" dirty="0"/>
          </a:p>
          <a:p>
            <a:r>
              <a:rPr lang="zh-CN" altLang="en-US" dirty="0"/>
              <a:t>          Linear-107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GELU-108             [-1, 128, 256]               0</a:t>
            </a:r>
            <a:endParaRPr lang="zh-CN" altLang="en-US" dirty="0"/>
          </a:p>
          <a:p>
            <a:r>
              <a:rPr lang="zh-CN" altLang="en-US" dirty="0"/>
              <a:t>         Dropout-109             [-1, 128, 256]               0</a:t>
            </a:r>
            <a:endParaRPr lang="zh-CN" altLang="en-US" dirty="0"/>
          </a:p>
          <a:p>
            <a:r>
              <a:rPr lang="zh-CN" altLang="en-US" dirty="0"/>
              <a:t>          Linear-110               [-1, 128, 5]           1,285</a:t>
            </a:r>
            <a:endParaRPr lang="zh-CN" altLang="en-US" dirty="0"/>
          </a:p>
          <a:p>
            <a:r>
              <a:rPr lang="zh-CN" altLang="en-US" dirty="0"/>
              <a:t>         Dropout-111               [-1, 128, 5]               0</a:t>
            </a:r>
            <a:endParaRPr lang="zh-CN" altLang="en-US" dirty="0"/>
          </a:p>
          <a:p>
            <a:r>
              <a:rPr lang="zh-CN" altLang="en-US" dirty="0"/>
              <a:t>     FeedForward-112               [-1, 128, 5]               0</a:t>
            </a:r>
            <a:endParaRPr lang="zh-CN" altLang="en-US" dirty="0"/>
          </a:p>
          <a:p>
            <a:r>
              <a:rPr lang="zh-CN" altLang="en-US" dirty="0"/>
              <a:t>       Rearrange-113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LayerNorm-114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Linear-115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GELU-116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Dropout-117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Linear-118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Dropout-119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FeedForward-120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MixerBlock-121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LayerNorm-122               [-1, 5, 128]             256</a:t>
            </a:r>
            <a:endParaRPr lang="zh-CN" altLang="en-US" dirty="0"/>
          </a:p>
          <a:p>
            <a:r>
              <a:rPr lang="zh-CN" altLang="en-US" dirty="0"/>
              <a:t>       Rearrange-123               [-1, 128, 5]               0</a:t>
            </a:r>
            <a:endParaRPr lang="zh-CN" altLang="en-US" dirty="0"/>
          </a:p>
          <a:p>
            <a:r>
              <a:rPr lang="zh-CN" altLang="en-US" dirty="0"/>
              <a:t>          Linear-124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GELU-125             [-1, 128, 256]               0</a:t>
            </a:r>
            <a:endParaRPr lang="zh-CN" altLang="en-US" dirty="0"/>
          </a:p>
          <a:p>
            <a:r>
              <a:rPr lang="zh-CN" altLang="en-US" dirty="0"/>
              <a:t>         Dropout-126             [-1, 128, 256]               0</a:t>
            </a:r>
            <a:endParaRPr lang="zh-CN" altLang="en-US" dirty="0"/>
          </a:p>
          <a:p>
            <a:r>
              <a:rPr lang="zh-CN" altLang="en-US" dirty="0"/>
              <a:t>          Linear-127               [-1, 128, 5]           1,285</a:t>
            </a:r>
            <a:endParaRPr lang="zh-CN" altLang="en-US" dirty="0"/>
          </a:p>
          <a:p>
            <a:r>
              <a:rPr lang="zh-CN" altLang="en-US" dirty="0"/>
              <a:t>         Dropout-128               [-1, 128, 5]               0</a:t>
            </a:r>
            <a:endParaRPr lang="zh-CN" altLang="en-US" dirty="0"/>
          </a:p>
          <a:p>
            <a:r>
              <a:rPr lang="zh-CN" altLang="en-US" dirty="0"/>
              <a:t>     FeedForward-129               [-1, 128, 5]               0</a:t>
            </a:r>
            <a:endParaRPr lang="zh-CN" altLang="en-US" dirty="0"/>
          </a:p>
          <a:p>
            <a:r>
              <a:rPr lang="zh-CN" altLang="en-US" dirty="0"/>
              <a:t>       Rearrange-130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LayerNorm-131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Linear-132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GELU-133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Dropout-134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Linear-135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Dropout-136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FeedForward-137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MixerBlock-138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LayerNorm-139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Linear-140                   [-1, 26]           3,354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Trainable Parameters: 2.137M</a:t>
            </a:r>
            <a:endParaRPr lang="zh-CN" altLang="en-US" dirty="0"/>
          </a:p>
          <a:p>
            <a:r>
              <a:rPr lang="zh-CN" altLang="en-US" dirty="0"/>
              <a:t>----------------------------------------------------------------</a:t>
            </a:r>
            <a:endParaRPr lang="zh-CN" altLang="en-US" dirty="0"/>
          </a:p>
          <a:p>
            <a:r>
              <a:rPr lang="zh-CN" altLang="en-US" dirty="0"/>
              <a:t>        Layer (type)               Output Shape         Param #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  <a:p>
            <a:r>
              <a:rPr lang="zh-CN" altLang="en-US" dirty="0"/>
              <a:t>            Conv1d-1               [-1, 128, 5]             768</a:t>
            </a:r>
            <a:endParaRPr lang="zh-CN" altLang="en-US" dirty="0"/>
          </a:p>
          <a:p>
            <a:r>
              <a:rPr lang="zh-CN" altLang="en-US" dirty="0"/>
              <a:t>         Rearrange-2               [-1, 5, 128]               0</a:t>
            </a:r>
            <a:endParaRPr lang="zh-CN" altLang="en-US" dirty="0"/>
          </a:p>
          <a:p>
            <a:r>
              <a:rPr lang="zh-CN" altLang="en-US" dirty="0"/>
              <a:t>         LayerNorm-3               [-1, 5, 128]             256</a:t>
            </a:r>
            <a:endParaRPr lang="zh-CN" altLang="en-US" dirty="0"/>
          </a:p>
          <a:p>
            <a:r>
              <a:rPr lang="zh-CN" altLang="en-US" dirty="0"/>
              <a:t>         Rearrange-4               [-1, 128, 5]               0</a:t>
            </a:r>
            <a:endParaRPr lang="zh-CN" altLang="en-US" dirty="0"/>
          </a:p>
          <a:p>
            <a:r>
              <a:rPr lang="zh-CN" altLang="en-US" dirty="0"/>
              <a:t>            Linear-5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 GELU-6             [-1, 128, 256]               0</a:t>
            </a:r>
            <a:endParaRPr lang="zh-CN" altLang="en-US" dirty="0"/>
          </a:p>
          <a:p>
            <a:r>
              <a:rPr lang="zh-CN" altLang="en-US" dirty="0"/>
              <a:t>           Dropout-7             [-1, 128, 256]               0</a:t>
            </a:r>
            <a:endParaRPr lang="zh-CN" altLang="en-US" dirty="0"/>
          </a:p>
          <a:p>
            <a:r>
              <a:rPr lang="zh-CN" altLang="en-US" dirty="0"/>
              <a:t>            Linear-8               [-1, 128, 5]           1,285</a:t>
            </a:r>
            <a:endParaRPr lang="zh-CN" altLang="en-US" dirty="0"/>
          </a:p>
          <a:p>
            <a:r>
              <a:rPr lang="zh-CN" altLang="en-US" dirty="0"/>
              <a:t>           Dropout-9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FeedForward-10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Rearrange-11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LayerNorm-12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Linear-13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GELU-14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Dropout-15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Linear-16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Dropout-17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FeedForward-18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MixerBlock-19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LayerNorm-20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Rearrange-21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Linear-22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GELU-23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Dropout-24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Linear-25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Dropout-26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FeedForward-27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Rearrange-28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LayerNorm-29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Linear-30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GELU-31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Dropout-32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Linear-33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Dropout-34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FeedForward-35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MixerBlock-36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LayerNorm-37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Rearrange-38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Linear-39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GELU-40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Dropout-41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Linear-42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Dropout-43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FeedForward-44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Rearrange-45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LayerNorm-46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Linear-47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GELU-48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Dropout-49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Linear-50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Dropout-51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FeedForward-52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MixerBlock-53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LayerNorm-54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Rearrange-55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Linear-56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GELU-57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Dropout-58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Linear-59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Dropout-60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FeedForward-61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Rearrange-62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LayerNorm-63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Linear-64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GELU-65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Dropout-66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Linear-67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Dropout-68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FeedForward-69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MixerBlock-70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LayerNorm-71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Rearrange-72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Linear-73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GELU-74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Dropout-75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Linear-76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Dropout-77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FeedForward-78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Rearrange-79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LayerNorm-80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Linear-81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GELU-82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Dropout-83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Linear-84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Dropout-85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FeedForward-86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MixerBlock-87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LayerNorm-88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Rearrange-89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Linear-90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GELU-91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Dropout-92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Linear-93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Dropout-94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FeedForward-95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Rearrange-96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LayerNorm-97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Linear-98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GELU-99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Dropout-100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Linear-101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Dropout-102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FeedForward-103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MixerBlock-104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LayerNorm-105               [-1, 5, 128]             256</a:t>
            </a:r>
            <a:endParaRPr lang="zh-CN" altLang="en-US" dirty="0"/>
          </a:p>
          <a:p>
            <a:r>
              <a:rPr lang="zh-CN" altLang="en-US" dirty="0"/>
              <a:t>       Rearrange-106               [-1, 128, 5]               0</a:t>
            </a:r>
            <a:endParaRPr lang="zh-CN" altLang="en-US" dirty="0"/>
          </a:p>
          <a:p>
            <a:r>
              <a:rPr lang="zh-CN" altLang="en-US" dirty="0"/>
              <a:t>          Linear-107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GELU-108             [-1, 128, 256]               0</a:t>
            </a:r>
            <a:endParaRPr lang="zh-CN" altLang="en-US" dirty="0"/>
          </a:p>
          <a:p>
            <a:r>
              <a:rPr lang="zh-CN" altLang="en-US" dirty="0"/>
              <a:t>         Dropout-109             [-1, 128, 256]               0</a:t>
            </a:r>
            <a:endParaRPr lang="zh-CN" altLang="en-US" dirty="0"/>
          </a:p>
          <a:p>
            <a:r>
              <a:rPr lang="zh-CN" altLang="en-US" dirty="0"/>
              <a:t>          Linear-110               [-1, 128, 5]           1,285</a:t>
            </a:r>
            <a:endParaRPr lang="zh-CN" altLang="en-US" dirty="0"/>
          </a:p>
          <a:p>
            <a:r>
              <a:rPr lang="zh-CN" altLang="en-US" dirty="0"/>
              <a:t>         Dropout-111               [-1, 128, 5]               0</a:t>
            </a:r>
            <a:endParaRPr lang="zh-CN" altLang="en-US" dirty="0"/>
          </a:p>
          <a:p>
            <a:r>
              <a:rPr lang="zh-CN" altLang="en-US" dirty="0"/>
              <a:t>     FeedForward-112               [-1, 128, 5]               0</a:t>
            </a:r>
            <a:endParaRPr lang="zh-CN" altLang="en-US" dirty="0"/>
          </a:p>
          <a:p>
            <a:r>
              <a:rPr lang="zh-CN" altLang="en-US" dirty="0"/>
              <a:t>       Rearrange-113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LayerNorm-114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Linear-115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GELU-116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Dropout-117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Linear-118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Dropout-119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FeedForward-120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MixerBlock-121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LayerNorm-122               [-1, 5, 128]             256</a:t>
            </a:r>
            <a:endParaRPr lang="zh-CN" altLang="en-US" dirty="0"/>
          </a:p>
          <a:p>
            <a:r>
              <a:rPr lang="zh-CN" altLang="en-US" dirty="0"/>
              <a:t>       Rearrange-123               [-1, 128, 5]               0</a:t>
            </a:r>
            <a:endParaRPr lang="zh-CN" altLang="en-US" dirty="0"/>
          </a:p>
          <a:p>
            <a:r>
              <a:rPr lang="zh-CN" altLang="en-US" dirty="0"/>
              <a:t>          Linear-124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GELU-125             [-1, 128, 256]               0</a:t>
            </a:r>
            <a:endParaRPr lang="zh-CN" altLang="en-US" dirty="0"/>
          </a:p>
          <a:p>
            <a:r>
              <a:rPr lang="zh-CN" altLang="en-US" dirty="0"/>
              <a:t>         Dropout-126             [-1, 128, 256]               0</a:t>
            </a:r>
            <a:endParaRPr lang="zh-CN" altLang="en-US" dirty="0"/>
          </a:p>
          <a:p>
            <a:r>
              <a:rPr lang="zh-CN" altLang="en-US" dirty="0"/>
              <a:t>          Linear-127               [-1, 128, 5]           1,285</a:t>
            </a:r>
            <a:endParaRPr lang="zh-CN" altLang="en-US" dirty="0"/>
          </a:p>
          <a:p>
            <a:r>
              <a:rPr lang="zh-CN" altLang="en-US" dirty="0"/>
              <a:t>         Dropout-128               [-1, 128, 5]               0</a:t>
            </a:r>
            <a:endParaRPr lang="zh-CN" altLang="en-US" dirty="0"/>
          </a:p>
          <a:p>
            <a:r>
              <a:rPr lang="zh-CN" altLang="en-US" dirty="0"/>
              <a:t>     FeedForward-129               [-1, 128, 5]               0</a:t>
            </a:r>
            <a:endParaRPr lang="zh-CN" altLang="en-US" dirty="0"/>
          </a:p>
          <a:p>
            <a:r>
              <a:rPr lang="zh-CN" altLang="en-US" dirty="0"/>
              <a:t>       Rearrange-130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LayerNorm-131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Linear-132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GELU-133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Dropout-134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Linear-135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Dropout-136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FeedForward-137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MixerBlock-138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LayerNorm-139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Linear-140                   [-1, 26]           3,354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Trainable Parameters: 2.137M</a:t>
            </a:r>
            <a:endParaRPr lang="zh-CN" altLang="en-US" dirty="0"/>
          </a:p>
          <a:p>
            <a:r>
              <a:rPr lang="zh-CN" altLang="en-US" dirty="0"/>
              <a:t>----------------------------------------------------------------</a:t>
            </a:r>
            <a:endParaRPr lang="zh-CN" altLang="en-US" dirty="0"/>
          </a:p>
          <a:p>
            <a:r>
              <a:rPr lang="zh-CN" altLang="en-US" dirty="0"/>
              <a:t>        Layer (type)               Output Shape         Param #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  <a:p>
            <a:r>
              <a:rPr lang="zh-CN" altLang="en-US" dirty="0"/>
              <a:t>            Conv1d-1               [-1, 128, 5]             768</a:t>
            </a:r>
            <a:endParaRPr lang="zh-CN" altLang="en-US" dirty="0"/>
          </a:p>
          <a:p>
            <a:r>
              <a:rPr lang="zh-CN" altLang="en-US" dirty="0"/>
              <a:t>         Rearrange-2               [-1, 5, 128]               0</a:t>
            </a:r>
            <a:endParaRPr lang="zh-CN" altLang="en-US" dirty="0"/>
          </a:p>
          <a:p>
            <a:r>
              <a:rPr lang="zh-CN" altLang="en-US" dirty="0"/>
              <a:t>         LayerNorm-3               [-1, 5, 128]             256</a:t>
            </a:r>
            <a:endParaRPr lang="zh-CN" altLang="en-US" dirty="0"/>
          </a:p>
          <a:p>
            <a:r>
              <a:rPr lang="zh-CN" altLang="en-US" dirty="0"/>
              <a:t>         Rearrange-4               [-1, 128, 5]               0</a:t>
            </a:r>
            <a:endParaRPr lang="zh-CN" altLang="en-US" dirty="0"/>
          </a:p>
          <a:p>
            <a:r>
              <a:rPr lang="zh-CN" altLang="en-US" dirty="0"/>
              <a:t>            Linear-5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 GELU-6             [-1, 128, 256]               0</a:t>
            </a:r>
            <a:endParaRPr lang="zh-CN" altLang="en-US" dirty="0"/>
          </a:p>
          <a:p>
            <a:r>
              <a:rPr lang="zh-CN" altLang="en-US" dirty="0"/>
              <a:t>           Dropout-7             [-1, 128, 256]               0</a:t>
            </a:r>
            <a:endParaRPr lang="zh-CN" altLang="en-US" dirty="0"/>
          </a:p>
          <a:p>
            <a:r>
              <a:rPr lang="zh-CN" altLang="en-US" dirty="0"/>
              <a:t>            Linear-8               [-1, 128, 5]           1,285</a:t>
            </a:r>
            <a:endParaRPr lang="zh-CN" altLang="en-US" dirty="0"/>
          </a:p>
          <a:p>
            <a:r>
              <a:rPr lang="zh-CN" altLang="en-US" dirty="0"/>
              <a:t>           Dropout-9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FeedForward-10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Rearrange-11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LayerNorm-12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Linear-13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GELU-14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Dropout-15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Linear-16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Dropout-17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FeedForward-18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MixerBlock-19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LayerNorm-20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Rearrange-21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Linear-22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GELU-23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Dropout-24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Linear-25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Dropout-26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FeedForward-27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Rearrange-28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LayerNorm-29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Linear-30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GELU-31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Dropout-32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Linear-33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Dropout-34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FeedForward-35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MixerBlock-36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LayerNorm-37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Rearrange-38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Linear-39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GELU-40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Dropout-41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Linear-42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Dropout-43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FeedForward-44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Rearrange-45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LayerNorm-46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Linear-47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GELU-48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Dropout-49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Linear-50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Dropout-51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FeedForward-52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MixerBlock-53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LayerNorm-54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Rearrange-55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Linear-56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GELU-57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Dropout-58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Linear-59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Dropout-60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FeedForward-61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Rearrange-62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LayerNorm-63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Linear-64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GELU-65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Dropout-66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Linear-67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Dropout-68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FeedForward-69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MixerBlock-70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LayerNorm-71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Rearrange-72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Linear-73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GELU-74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Dropout-75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Linear-76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Dropout-77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FeedForward-78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Rearrange-79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LayerNorm-80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Linear-81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GELU-82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Dropout-83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Linear-84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Dropout-85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FeedForward-86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MixerBlock-87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LayerNorm-88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Rearrange-89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Linear-90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GELU-91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Dropout-92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Linear-93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Dropout-94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FeedForward-95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Rearrange-96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LayerNorm-97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Linear-98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GELU-99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Dropout-100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Linear-101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Dropout-102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FeedForward-103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MixerBlock-104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LayerNorm-105               [-1, 5, 128]             256</a:t>
            </a:r>
            <a:endParaRPr lang="zh-CN" altLang="en-US" dirty="0"/>
          </a:p>
          <a:p>
            <a:r>
              <a:rPr lang="zh-CN" altLang="en-US" dirty="0"/>
              <a:t>       Rearrange-106               [-1, 128, 5]               0</a:t>
            </a:r>
            <a:endParaRPr lang="zh-CN" altLang="en-US" dirty="0"/>
          </a:p>
          <a:p>
            <a:r>
              <a:rPr lang="zh-CN" altLang="en-US" dirty="0"/>
              <a:t>          Linear-107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GELU-108             [-1, 128, 256]               0</a:t>
            </a:r>
            <a:endParaRPr lang="zh-CN" altLang="en-US" dirty="0"/>
          </a:p>
          <a:p>
            <a:r>
              <a:rPr lang="zh-CN" altLang="en-US" dirty="0"/>
              <a:t>         Dropout-109             [-1, 128, 256]               0</a:t>
            </a:r>
            <a:endParaRPr lang="zh-CN" altLang="en-US" dirty="0"/>
          </a:p>
          <a:p>
            <a:r>
              <a:rPr lang="zh-CN" altLang="en-US" dirty="0"/>
              <a:t>          Linear-110               [-1, 128, 5]           1,285</a:t>
            </a:r>
            <a:endParaRPr lang="zh-CN" altLang="en-US" dirty="0"/>
          </a:p>
          <a:p>
            <a:r>
              <a:rPr lang="zh-CN" altLang="en-US" dirty="0"/>
              <a:t>         Dropout-111               [-1, 128, 5]               0</a:t>
            </a:r>
            <a:endParaRPr lang="zh-CN" altLang="en-US" dirty="0"/>
          </a:p>
          <a:p>
            <a:r>
              <a:rPr lang="zh-CN" altLang="en-US" dirty="0"/>
              <a:t>     FeedForward-112               [-1, 128, 5]               0</a:t>
            </a:r>
            <a:endParaRPr lang="zh-CN" altLang="en-US" dirty="0"/>
          </a:p>
          <a:p>
            <a:r>
              <a:rPr lang="zh-CN" altLang="en-US" dirty="0"/>
              <a:t>       Rearrange-113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LayerNorm-114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Linear-115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GELU-116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Dropout-117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Linear-118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Dropout-119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FeedForward-120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MixerBlock-121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LayerNorm-122               [-1, 5, 128]             256</a:t>
            </a:r>
            <a:endParaRPr lang="zh-CN" altLang="en-US" dirty="0"/>
          </a:p>
          <a:p>
            <a:r>
              <a:rPr lang="zh-CN" altLang="en-US" dirty="0"/>
              <a:t>       Rearrange-123               [-1, 128, 5]               0</a:t>
            </a:r>
            <a:endParaRPr lang="zh-CN" altLang="en-US" dirty="0"/>
          </a:p>
          <a:p>
            <a:r>
              <a:rPr lang="zh-CN" altLang="en-US" dirty="0"/>
              <a:t>          Linear-124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GELU-125             [-1, 128, 256]               0</a:t>
            </a:r>
            <a:endParaRPr lang="zh-CN" altLang="en-US" dirty="0"/>
          </a:p>
          <a:p>
            <a:r>
              <a:rPr lang="zh-CN" altLang="en-US" dirty="0"/>
              <a:t>         Dropout-126             [-1, 128, 256]               0</a:t>
            </a:r>
            <a:endParaRPr lang="zh-CN" altLang="en-US" dirty="0"/>
          </a:p>
          <a:p>
            <a:r>
              <a:rPr lang="zh-CN" altLang="en-US" dirty="0"/>
              <a:t>          Linear-127               [-1, 128, 5]           1,285</a:t>
            </a:r>
            <a:endParaRPr lang="zh-CN" altLang="en-US" dirty="0"/>
          </a:p>
          <a:p>
            <a:r>
              <a:rPr lang="zh-CN" altLang="en-US" dirty="0"/>
              <a:t>         Dropout-128               [-1, 128, 5]               0</a:t>
            </a:r>
            <a:endParaRPr lang="zh-CN" altLang="en-US" dirty="0"/>
          </a:p>
          <a:p>
            <a:r>
              <a:rPr lang="zh-CN" altLang="en-US" dirty="0"/>
              <a:t>     FeedForward-129               [-1, 128, 5]               0</a:t>
            </a:r>
            <a:endParaRPr lang="zh-CN" altLang="en-US" dirty="0"/>
          </a:p>
          <a:p>
            <a:r>
              <a:rPr lang="zh-CN" altLang="en-US" dirty="0"/>
              <a:t>       Rearrange-130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LayerNorm-131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Linear-132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GELU-133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Dropout-134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Linear-135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Dropout-136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FeedForward-137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MixerBlock-138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LayerNorm-139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Linear-140                   [-1, 26]           3,354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Trainable Parameters: 2.137M</a:t>
            </a:r>
            <a:endParaRPr lang="zh-CN" altLang="en-US" dirty="0"/>
          </a:p>
          <a:p>
            <a:r>
              <a:rPr lang="zh-CN" altLang="en-US" dirty="0"/>
              <a:t>----------------------------------------------------------------</a:t>
            </a:r>
            <a:endParaRPr lang="zh-CN" altLang="en-US" dirty="0"/>
          </a:p>
          <a:p>
            <a:r>
              <a:rPr lang="zh-CN" altLang="en-US" dirty="0"/>
              <a:t>        Layer (type)               Output Shape         Param #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  <a:p>
            <a:r>
              <a:rPr lang="zh-CN" altLang="en-US" dirty="0"/>
              <a:t>            Conv1d-1               [-1, 128, 5]             768</a:t>
            </a:r>
            <a:endParaRPr lang="zh-CN" altLang="en-US" dirty="0"/>
          </a:p>
          <a:p>
            <a:r>
              <a:rPr lang="zh-CN" altLang="en-US" dirty="0"/>
              <a:t>         Rearrange-2               [-1, 5, 128]               0</a:t>
            </a:r>
            <a:endParaRPr lang="zh-CN" altLang="en-US" dirty="0"/>
          </a:p>
          <a:p>
            <a:r>
              <a:rPr lang="zh-CN" altLang="en-US" dirty="0"/>
              <a:t>         LayerNorm-3               [-1, 5, 128]             256</a:t>
            </a:r>
            <a:endParaRPr lang="zh-CN" altLang="en-US" dirty="0"/>
          </a:p>
          <a:p>
            <a:r>
              <a:rPr lang="zh-CN" altLang="en-US" dirty="0"/>
              <a:t>         Rearrange-4               [-1, 128, 5]               0</a:t>
            </a:r>
            <a:endParaRPr lang="zh-CN" altLang="en-US" dirty="0"/>
          </a:p>
          <a:p>
            <a:r>
              <a:rPr lang="zh-CN" altLang="en-US" dirty="0"/>
              <a:t>            Linear-5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 GELU-6             [-1, 128, 256]               0</a:t>
            </a:r>
            <a:endParaRPr lang="zh-CN" altLang="en-US" dirty="0"/>
          </a:p>
          <a:p>
            <a:r>
              <a:rPr lang="zh-CN" altLang="en-US" dirty="0"/>
              <a:t>           Dropout-7             [-1, 128, 256]               0</a:t>
            </a:r>
            <a:endParaRPr lang="zh-CN" altLang="en-US" dirty="0"/>
          </a:p>
          <a:p>
            <a:r>
              <a:rPr lang="zh-CN" altLang="en-US" dirty="0"/>
              <a:t>            Linear-8               [-1, 128, 5]           1,285</a:t>
            </a:r>
            <a:endParaRPr lang="zh-CN" altLang="en-US" dirty="0"/>
          </a:p>
          <a:p>
            <a:r>
              <a:rPr lang="zh-CN" altLang="en-US" dirty="0"/>
              <a:t>           Dropout-9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FeedForward-10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Rearrange-11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LayerNorm-12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Linear-13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GELU-14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Dropout-15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Linear-16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Dropout-17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FeedForward-18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MixerBlock-19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LayerNorm-20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Rearrange-21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Linear-22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GELU-23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Dropout-24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Linear-25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Dropout-26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FeedForward-27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Rearrange-28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LayerNorm-29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Linear-30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GELU-31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Dropout-32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Linear-33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Dropout-34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FeedForward-35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MixerBlock-36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LayerNorm-37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Rearrange-38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Linear-39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GELU-40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Dropout-41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Linear-42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Dropout-43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FeedForward-44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Rearrange-45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LayerNorm-46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Linear-47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GELU-48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Dropout-49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Linear-50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Dropout-51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FeedForward-52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MixerBlock-53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LayerNorm-54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Rearrange-55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Linear-56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GELU-57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Dropout-58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Linear-59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Dropout-60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FeedForward-61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Rearrange-62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LayerNorm-63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Linear-64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GELU-65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Dropout-66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Linear-67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Dropout-68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FeedForward-69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MixerBlock-70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LayerNorm-71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Rearrange-72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Linear-73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GELU-74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Dropout-75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Linear-76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Dropout-77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FeedForward-78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Rearrange-79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LayerNorm-80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Linear-81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GELU-82              [-1, 5, 1024]               0</a:t>
            </a:r>
            <a:endParaRPr lang="zh-CN" altLang="en-US" dirty="0"/>
          </a:p>
          <a:p>
            <a:r>
              <a:rPr lang="zh-CN" altLang="en-US" dirty="0"/>
              <a:t>          Dropout-83              [-1, 5, 1024]               0</a:t>
            </a:r>
            <a:endParaRPr lang="zh-CN" altLang="en-US" dirty="0"/>
          </a:p>
          <a:p>
            <a:r>
              <a:rPr lang="zh-CN" altLang="en-US" dirty="0"/>
              <a:t>           Linear-84               [-1, 5, 128]         131,200</a:t>
            </a:r>
            <a:endParaRPr lang="zh-CN" altLang="en-US" dirty="0"/>
          </a:p>
          <a:p>
            <a:r>
              <a:rPr lang="zh-CN" altLang="en-US" dirty="0"/>
              <a:t>          Dropout-85               [-1, 5, 128]               0</a:t>
            </a:r>
            <a:endParaRPr lang="zh-CN" altLang="en-US" dirty="0"/>
          </a:p>
          <a:p>
            <a:r>
              <a:rPr lang="zh-CN" altLang="en-US" dirty="0"/>
              <a:t>      FeedForward-86               [-1, 5, 128]               0</a:t>
            </a:r>
            <a:endParaRPr lang="zh-CN" altLang="en-US" dirty="0"/>
          </a:p>
          <a:p>
            <a:r>
              <a:rPr lang="zh-CN" altLang="en-US" dirty="0"/>
              <a:t>       MixerBlock-87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LayerNorm-88               [-1, 5, 128]             256</a:t>
            </a:r>
            <a:endParaRPr lang="zh-CN" altLang="en-US" dirty="0"/>
          </a:p>
          <a:p>
            <a:r>
              <a:rPr lang="zh-CN" altLang="en-US" dirty="0"/>
              <a:t>        Rearrange-89               [-1, 128, 5]               0</a:t>
            </a:r>
            <a:endParaRPr lang="zh-CN" altLang="en-US" dirty="0"/>
          </a:p>
          <a:p>
            <a:r>
              <a:rPr lang="zh-CN" altLang="en-US" dirty="0"/>
              <a:t>           Linear-90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 GELU-91             [-1, 128, 256]               0</a:t>
            </a:r>
            <a:endParaRPr lang="zh-CN" altLang="en-US" dirty="0"/>
          </a:p>
          <a:p>
            <a:r>
              <a:rPr lang="zh-CN" altLang="en-US" dirty="0"/>
              <a:t>          Dropout-92             [-1, 128, 256]               0</a:t>
            </a:r>
            <a:endParaRPr lang="zh-CN" altLang="en-US" dirty="0"/>
          </a:p>
          <a:p>
            <a:r>
              <a:rPr lang="zh-CN" altLang="en-US" dirty="0"/>
              <a:t>           Linear-93               [-1, 128, 5]           1,285</a:t>
            </a:r>
            <a:endParaRPr lang="zh-CN" altLang="en-US" dirty="0"/>
          </a:p>
          <a:p>
            <a:r>
              <a:rPr lang="zh-CN" altLang="en-US" dirty="0"/>
              <a:t>          Dropout-94               [-1, 128, 5]               0</a:t>
            </a:r>
            <a:endParaRPr lang="zh-CN" altLang="en-US" dirty="0"/>
          </a:p>
          <a:p>
            <a:r>
              <a:rPr lang="zh-CN" altLang="en-US" dirty="0"/>
              <a:t>      FeedForward-95               [-1, 128, 5]               0</a:t>
            </a:r>
            <a:endParaRPr lang="zh-CN" altLang="en-US" dirty="0"/>
          </a:p>
          <a:p>
            <a:r>
              <a:rPr lang="zh-CN" altLang="en-US" dirty="0"/>
              <a:t>        Rearrange-96               [-1, 5, 128]               0</a:t>
            </a:r>
            <a:endParaRPr lang="zh-CN" altLang="en-US" dirty="0"/>
          </a:p>
          <a:p>
            <a:r>
              <a:rPr lang="zh-CN" altLang="en-US" dirty="0"/>
              <a:t>        LayerNorm-97               [-1, 5, 128]             256</a:t>
            </a:r>
            <a:endParaRPr lang="zh-CN" altLang="en-US" dirty="0"/>
          </a:p>
          <a:p>
            <a:r>
              <a:rPr lang="zh-CN" altLang="en-US" dirty="0"/>
              <a:t>           Linear-98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 GELU-99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Dropout-100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Linear-101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Dropout-102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FeedForward-103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MixerBlock-104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LayerNorm-105               [-1, 5, 128]             256</a:t>
            </a:r>
            <a:endParaRPr lang="zh-CN" altLang="en-US" dirty="0"/>
          </a:p>
          <a:p>
            <a:r>
              <a:rPr lang="zh-CN" altLang="en-US" dirty="0"/>
              <a:t>       Rearrange-106               [-1, 128, 5]               0</a:t>
            </a:r>
            <a:endParaRPr lang="zh-CN" altLang="en-US" dirty="0"/>
          </a:p>
          <a:p>
            <a:r>
              <a:rPr lang="zh-CN" altLang="en-US" dirty="0"/>
              <a:t>          Linear-107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GELU-108             [-1, 128, 256]               0</a:t>
            </a:r>
            <a:endParaRPr lang="zh-CN" altLang="en-US" dirty="0"/>
          </a:p>
          <a:p>
            <a:r>
              <a:rPr lang="zh-CN" altLang="en-US" dirty="0"/>
              <a:t>         Dropout-109             [-1, 128, 256]               0</a:t>
            </a:r>
            <a:endParaRPr lang="zh-CN" altLang="en-US" dirty="0"/>
          </a:p>
          <a:p>
            <a:r>
              <a:rPr lang="zh-CN" altLang="en-US" dirty="0"/>
              <a:t>          Linear-110               [-1, 128, 5]           1,285</a:t>
            </a:r>
            <a:endParaRPr lang="zh-CN" altLang="en-US" dirty="0"/>
          </a:p>
          <a:p>
            <a:r>
              <a:rPr lang="zh-CN" altLang="en-US" dirty="0"/>
              <a:t>         Dropout-111               [-1, 128, 5]               0</a:t>
            </a:r>
            <a:endParaRPr lang="zh-CN" altLang="en-US" dirty="0"/>
          </a:p>
          <a:p>
            <a:r>
              <a:rPr lang="zh-CN" altLang="en-US" dirty="0"/>
              <a:t>     FeedForward-112               [-1, 128, 5]               0</a:t>
            </a:r>
            <a:endParaRPr lang="zh-CN" altLang="en-US" dirty="0"/>
          </a:p>
          <a:p>
            <a:r>
              <a:rPr lang="zh-CN" altLang="en-US" dirty="0"/>
              <a:t>       Rearrange-113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LayerNorm-114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Linear-115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GELU-116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Dropout-117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Linear-118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Dropout-119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FeedForward-120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MixerBlock-121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LayerNorm-122               [-1, 5, 128]             256</a:t>
            </a:r>
            <a:endParaRPr lang="zh-CN" altLang="en-US" dirty="0"/>
          </a:p>
          <a:p>
            <a:r>
              <a:rPr lang="zh-CN" altLang="en-US" dirty="0"/>
              <a:t>       Rearrange-123               [-1, 128, 5]               0</a:t>
            </a:r>
            <a:endParaRPr lang="zh-CN" altLang="en-US" dirty="0"/>
          </a:p>
          <a:p>
            <a:r>
              <a:rPr lang="zh-CN" altLang="en-US" dirty="0"/>
              <a:t>          Linear-124             [-1, 128, 256]           1,536</a:t>
            </a:r>
            <a:endParaRPr lang="zh-CN" altLang="en-US" dirty="0"/>
          </a:p>
          <a:p>
            <a:r>
              <a:rPr lang="zh-CN" altLang="en-US" dirty="0"/>
              <a:t>            GELU-125             [-1, 128, 256]               0</a:t>
            </a:r>
            <a:endParaRPr lang="zh-CN" altLang="en-US" dirty="0"/>
          </a:p>
          <a:p>
            <a:r>
              <a:rPr lang="zh-CN" altLang="en-US" dirty="0"/>
              <a:t>         Dropout-126             [-1, 128, 256]               0</a:t>
            </a:r>
            <a:endParaRPr lang="zh-CN" altLang="en-US" dirty="0"/>
          </a:p>
          <a:p>
            <a:r>
              <a:rPr lang="zh-CN" altLang="en-US" dirty="0"/>
              <a:t>          Linear-127               [-1, 128, 5]           1,285</a:t>
            </a:r>
            <a:endParaRPr lang="zh-CN" altLang="en-US" dirty="0"/>
          </a:p>
          <a:p>
            <a:r>
              <a:rPr lang="zh-CN" altLang="en-US" dirty="0"/>
              <a:t>         Dropout-128               [-1, 128, 5]               0</a:t>
            </a:r>
            <a:endParaRPr lang="zh-CN" altLang="en-US" dirty="0"/>
          </a:p>
          <a:p>
            <a:r>
              <a:rPr lang="zh-CN" altLang="en-US" dirty="0"/>
              <a:t>     FeedForward-129               [-1, 128, 5]               0</a:t>
            </a:r>
            <a:endParaRPr lang="zh-CN" altLang="en-US" dirty="0"/>
          </a:p>
          <a:p>
            <a:r>
              <a:rPr lang="zh-CN" altLang="en-US" dirty="0"/>
              <a:t>       Rearrange-130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LayerNorm-131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Linear-132              [-1, 5, 1024]         132,096</a:t>
            </a:r>
            <a:endParaRPr lang="zh-CN" altLang="en-US" dirty="0"/>
          </a:p>
          <a:p>
            <a:r>
              <a:rPr lang="zh-CN" altLang="en-US" dirty="0"/>
              <a:t>            GELU-133              [-1, 5, 1024]               0</a:t>
            </a:r>
            <a:endParaRPr lang="zh-CN" altLang="en-US" dirty="0"/>
          </a:p>
          <a:p>
            <a:r>
              <a:rPr lang="zh-CN" altLang="en-US" dirty="0"/>
              <a:t>         Dropout-134              [-1, 5, 1024]               0</a:t>
            </a:r>
            <a:endParaRPr lang="zh-CN" altLang="en-US" dirty="0"/>
          </a:p>
          <a:p>
            <a:r>
              <a:rPr lang="zh-CN" altLang="en-US" dirty="0"/>
              <a:t>          Linear-135               [-1, 5, 128]         131,200</a:t>
            </a:r>
            <a:endParaRPr lang="zh-CN" altLang="en-US" dirty="0"/>
          </a:p>
          <a:p>
            <a:r>
              <a:rPr lang="zh-CN" altLang="en-US" dirty="0"/>
              <a:t>         Dropout-136               [-1, 5, 128]               0</a:t>
            </a:r>
            <a:endParaRPr lang="zh-CN" altLang="en-US" dirty="0"/>
          </a:p>
          <a:p>
            <a:r>
              <a:rPr lang="zh-CN" altLang="en-US" dirty="0"/>
              <a:t>     FeedForward-137               [-1, 5, 128]               0</a:t>
            </a:r>
            <a:endParaRPr lang="zh-CN" altLang="en-US" dirty="0"/>
          </a:p>
          <a:p>
            <a:r>
              <a:rPr lang="zh-CN" altLang="en-US" dirty="0"/>
              <a:t>      MixerBlock-138               [-1, 5, 128]               0</a:t>
            </a:r>
            <a:endParaRPr lang="zh-CN" altLang="en-US" dirty="0"/>
          </a:p>
          <a:p>
            <a:r>
              <a:rPr lang="zh-CN" altLang="en-US" dirty="0"/>
              <a:t>       LayerNorm-139               [-1, 5, 128]             256</a:t>
            </a:r>
            <a:endParaRPr lang="zh-CN" altLang="en-US" dirty="0"/>
          </a:p>
          <a:p>
            <a:r>
              <a:rPr lang="zh-CN" altLang="en-US" dirty="0"/>
              <a:t>          Linear-140                   [-1, 26]           3,354</a:t>
            </a:r>
            <a:endParaRPr lang="zh-CN" altLang="en-US" dirty="0"/>
          </a:p>
          <a:p>
            <a:r>
              <a:rPr lang="zh-CN" altLang="en-US" dirty="0"/>
              <a:t>================================================================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方案一：将数据集转化成电压序列后进行训练，最后用得到的串口数据直接导入预测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方案二：将串口数据转化回弯曲度，用之前的数据集训练再进行预测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user clenches and releases his hands at least 3 times to determine </a:t>
            </a:r>
            <a:r>
              <a:rPr lang="en-US" altLang="zh-CN" dirty="0" err="1"/>
              <a:t>th</a:t>
            </a:r>
            <a:r>
              <a:rPr lang="en-US" altLang="zh-CN" dirty="0"/>
              <a:t> e maximum and minimum values of each flex sensor, and quantize the data to 3 possible values(0,1,2)</a:t>
            </a:r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利用计算机视觉方式 从手语视频中获取大量的数据，包括人手弯曲度（计划对弯曲程度进行量化处理</a:t>
            </a:r>
            <a:r>
              <a:rPr lang="en-US" altLang="zh-CN" dirty="0"/>
              <a:t>0-90-180</a:t>
            </a:r>
            <a:r>
              <a:rPr lang="zh-CN" altLang="en-US" dirty="0"/>
              <a:t>）</a:t>
            </a:r>
            <a:r>
              <a:rPr lang="zh-CN" altLang="en-US" dirty="0">
                <a:solidFill>
                  <a:srgbClr val="FF0000"/>
                </a:solidFill>
              </a:rPr>
              <a:t>可能问题</a:t>
            </a:r>
            <a:r>
              <a:rPr lang="en-US" altLang="zh-CN" dirty="0" err="1">
                <a:solidFill>
                  <a:srgbClr val="FF0000"/>
                </a:solidFill>
              </a:rPr>
              <a:t>openpose</a:t>
            </a:r>
            <a:r>
              <a:rPr lang="zh-CN" altLang="en-US" dirty="0">
                <a:solidFill>
                  <a:srgbClr val="FF0000"/>
                </a:solidFill>
              </a:rPr>
              <a:t>提取的是</a:t>
            </a:r>
            <a:r>
              <a:rPr lang="en-US" altLang="zh-CN" dirty="0">
                <a:solidFill>
                  <a:srgbClr val="FF0000"/>
                </a:solidFill>
              </a:rPr>
              <a:t>3D</a:t>
            </a:r>
            <a:r>
              <a:rPr lang="zh-CN" altLang="en-US" dirty="0">
                <a:solidFill>
                  <a:srgbClr val="FF0000"/>
                </a:solidFill>
              </a:rPr>
              <a:t>空间下的手部关键点信息吗？</a:t>
            </a:r>
            <a:r>
              <a:rPr lang="zh-CN" altLang="en-US" dirty="0"/>
              <a:t>，手姿态，手的相对运动。（在数据冷启动方面的创新）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在手的相对运动方面，如何去恢复手部的轨迹。</a:t>
            </a:r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4FB81E-05D0-42C4-92D1-1AA53DB9ED42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7" Type="http://schemas.openxmlformats.org/officeDocument/2006/relationships/image" Target="../media/image6.png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7" Type="http://schemas.openxmlformats.org/officeDocument/2006/relationships/image" Target="../media/image9.png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 userDrawn="1"/>
        </p:nvGrpSpPr>
        <p:grpSpPr>
          <a:xfrm>
            <a:off x="132099" y="542751"/>
            <a:ext cx="8904396" cy="211170"/>
            <a:chOff x="132099" y="5949281"/>
            <a:chExt cx="8904396" cy="211170"/>
          </a:xfrm>
        </p:grpSpPr>
        <p:pic>
          <p:nvPicPr>
            <p:cNvPr id="4" name="Picture 12"/>
            <p:cNvPicPr>
              <a:picLocks noChangeAspect="1"/>
            </p:cNvPicPr>
            <p:nvPr userDrawn="1"/>
          </p:nvPicPr>
          <p:blipFill rotWithShape="1">
            <a:blip r:embed="rId2" cstate="print"/>
            <a:srcRect r="1276" b="46828"/>
            <a:stretch>
              <a:fillRect/>
            </a:stretch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5" name="Picture 12"/>
            <p:cNvPicPr>
              <a:picLocks noChangeAspect="1"/>
            </p:cNvPicPr>
            <p:nvPr userDrawn="1"/>
          </p:nvPicPr>
          <p:blipFill rotWithShape="1">
            <a:blip r:embed="rId3"/>
            <a:srcRect l="56369" t="2833" r="1276" b="46829"/>
            <a:stretch>
              <a:fillRect/>
            </a:stretch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6" name="Picture 12"/>
            <p:cNvPicPr>
              <a:picLocks noChangeAspect="1"/>
            </p:cNvPicPr>
            <p:nvPr userDrawn="1"/>
          </p:nvPicPr>
          <p:blipFill rotWithShape="1">
            <a:blip r:embed="rId3"/>
            <a:srcRect t="1768" r="55351" b="46828"/>
            <a:stretch>
              <a:fillRect/>
            </a:stretch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grpSp>
        <p:nvGrpSpPr>
          <p:cNvPr id="3" name="组合 6"/>
          <p:cNvGrpSpPr/>
          <p:nvPr userDrawn="1"/>
        </p:nvGrpSpPr>
        <p:grpSpPr>
          <a:xfrm>
            <a:off x="752154" y="6135194"/>
            <a:ext cx="1728245" cy="604331"/>
            <a:chOff x="5609379" y="763032"/>
            <a:chExt cx="2171872" cy="759459"/>
          </a:xfrm>
        </p:grpSpPr>
        <p:pic>
          <p:nvPicPr>
            <p:cNvPr id="8" name="Picture 2" descr="http://www.tju.edu.cn/images/logo_2016_2.png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3567" r="73587" b="16504"/>
            <a:stretch>
              <a:fillRect/>
            </a:stretch>
          </p:blipFill>
          <p:spPr bwMode="auto">
            <a:xfrm>
              <a:off x="5609379" y="763032"/>
              <a:ext cx="758406" cy="7594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 descr="http://www.tju.edu.cn/images/logo_2016_2.png"/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125" t="14168" b="11184"/>
            <a:stretch>
              <a:fillRect/>
            </a:stretch>
          </p:blipFill>
          <p:spPr bwMode="auto">
            <a:xfrm>
              <a:off x="6342635" y="799688"/>
              <a:ext cx="1438616" cy="6503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7" name="组合 9"/>
          <p:cNvGrpSpPr/>
          <p:nvPr userDrawn="1"/>
        </p:nvGrpSpPr>
        <p:grpSpPr>
          <a:xfrm>
            <a:off x="6516214" y="6124430"/>
            <a:ext cx="2427601" cy="638067"/>
            <a:chOff x="6553688" y="5642335"/>
            <a:chExt cx="2512151" cy="717176"/>
          </a:xfrm>
        </p:grpSpPr>
        <p:grpSp>
          <p:nvGrpSpPr>
            <p:cNvPr id="10" name="组合 10"/>
            <p:cNvGrpSpPr/>
            <p:nvPr/>
          </p:nvGrpSpPr>
          <p:grpSpPr>
            <a:xfrm>
              <a:off x="6553688" y="5642335"/>
              <a:ext cx="1989369" cy="582744"/>
              <a:chOff x="1792798" y="3693332"/>
              <a:chExt cx="1989369" cy="58274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792798" y="3693332"/>
                <a:ext cx="637218" cy="58274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12" name="文本框 11"/>
            <p:cNvSpPr txBox="1"/>
            <p:nvPr/>
          </p:nvSpPr>
          <p:spPr>
            <a:xfrm>
              <a:off x="6618729" y="6117356"/>
              <a:ext cx="2447110" cy="24215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solidFill>
                    <a:srgbClr val="00518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Tianjin Key Laboratory of Advanced Networking</a:t>
              </a:r>
              <a:endParaRPr lang="zh-CN" altLang="en-US" sz="800" b="1" dirty="0">
                <a:solidFill>
                  <a:srgbClr val="00518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1" name="组合 14"/>
          <p:cNvGrpSpPr/>
          <p:nvPr userDrawn="1"/>
        </p:nvGrpSpPr>
        <p:grpSpPr>
          <a:xfrm>
            <a:off x="3347863" y="6124425"/>
            <a:ext cx="2648398" cy="590607"/>
            <a:chOff x="2838656" y="1799171"/>
            <a:chExt cx="2648398" cy="590607"/>
          </a:xfrm>
        </p:grpSpPr>
        <p:pic>
          <p:nvPicPr>
            <p:cNvPr id="16" name="图片 15"/>
            <p:cNvPicPr>
              <a:picLocks noChangeAspect="1"/>
            </p:cNvPicPr>
            <p:nvPr userDrawn="1"/>
          </p:nvPicPr>
          <p:blipFill>
            <a:blip r:embed="rId7" cstate="print"/>
            <a:stretch>
              <a:fillRect/>
            </a:stretch>
          </p:blipFill>
          <p:spPr>
            <a:xfrm rot="10800000" flipH="1" flipV="1">
              <a:off x="2838656" y="1821053"/>
              <a:ext cx="488831" cy="568725"/>
            </a:xfrm>
            <a:prstGeom prst="rect">
              <a:avLst/>
            </a:prstGeom>
          </p:spPr>
        </p:pic>
        <p:sp>
          <p:nvSpPr>
            <p:cNvPr id="17" name="文本框 16"/>
            <p:cNvSpPr txBox="1"/>
            <p:nvPr userDrawn="1"/>
          </p:nvSpPr>
          <p:spPr>
            <a:xfrm>
              <a:off x="3327488" y="1799171"/>
              <a:ext cx="2159566" cy="56938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200" b="0" dirty="0">
                  <a:solidFill>
                    <a:srgbClr val="00518E"/>
                  </a:solidFill>
                  <a:latin typeface="华文行楷" panose="02010800040101010101" pitchFamily="2" charset="-122"/>
                  <a:ea typeface="华文行楷" panose="02010800040101010101" pitchFamily="2" charset="-122"/>
                </a:rPr>
                <a:t>智能与计算学部</a:t>
              </a:r>
              <a:endParaRPr lang="en-US" altLang="zh-CN" sz="2200" b="0" dirty="0">
                <a:solidFill>
                  <a:srgbClr val="00518E"/>
                </a:solidFill>
                <a:latin typeface="华文行楷" panose="02010800040101010101" pitchFamily="2" charset="-122"/>
                <a:ea typeface="华文行楷" panose="02010800040101010101" pitchFamily="2" charset="-122"/>
              </a:endParaRPr>
            </a:p>
            <a:p>
              <a:r>
                <a:rPr lang="en-US" altLang="zh-CN" sz="900" dirty="0">
                  <a:solidFill>
                    <a:srgbClr val="00518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 </a:t>
              </a:r>
              <a:r>
                <a:rPr lang="en-US" altLang="zh-CN" sz="900" b="1" dirty="0">
                  <a:solidFill>
                    <a:srgbClr val="00518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College of Intelligence</a:t>
              </a:r>
              <a:r>
                <a:rPr lang="en-US" altLang="zh-CN" sz="900" b="1" baseline="0" dirty="0">
                  <a:solidFill>
                    <a:srgbClr val="00518E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and Computing</a:t>
              </a:r>
              <a:endParaRPr lang="zh-CN" altLang="en-US" sz="900" b="1" dirty="0">
                <a:solidFill>
                  <a:srgbClr val="00518E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8" name="标题 1"/>
          <p:cNvSpPr>
            <a:spLocks noGrp="1"/>
          </p:cNvSpPr>
          <p:nvPr>
            <p:ph type="title"/>
          </p:nvPr>
        </p:nvSpPr>
        <p:spPr>
          <a:xfrm>
            <a:off x="618170" y="2088981"/>
            <a:ext cx="7886700" cy="1325563"/>
          </a:xfrm>
          <a:prstGeom prst="rect">
            <a:avLst/>
          </a:prstGeom>
        </p:spPr>
        <p:txBody>
          <a:bodyPr/>
          <a:lstStyle>
            <a:lvl1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2" name="文本框 31"/>
          <p:cNvSpPr txBox="1"/>
          <p:nvPr userDrawn="1"/>
        </p:nvSpPr>
        <p:spPr>
          <a:xfrm>
            <a:off x="5183560" y="105883"/>
            <a:ext cx="396044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读最好的论文</a:t>
            </a:r>
            <a:r>
              <a:rPr lang="zh-CN" altLang="en-US" baseline="0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做最有价值的科研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</a:rPr>
              <a:t>Best papers, i</a:t>
            </a:r>
            <a:r>
              <a:rPr lang="en-US" altLang="zh-CN" sz="1400" baseline="0" dirty="0">
                <a:solidFill>
                  <a:schemeClr val="bg1">
                    <a:lumMod val="50000"/>
                  </a:schemeClr>
                </a:solidFill>
              </a:rPr>
              <a:t>nnovative ideas, valuable works. </a:t>
            </a:r>
            <a:endParaRPr lang="zh-CN" altLang="en-US" sz="1400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2"/>
          <p:cNvGrpSpPr/>
          <p:nvPr userDrawn="1"/>
        </p:nvGrpSpPr>
        <p:grpSpPr>
          <a:xfrm>
            <a:off x="132099" y="542751"/>
            <a:ext cx="8904396" cy="211170"/>
            <a:chOff x="132099" y="5949281"/>
            <a:chExt cx="8904396" cy="211170"/>
          </a:xfrm>
        </p:grpSpPr>
        <p:pic>
          <p:nvPicPr>
            <p:cNvPr id="4" name="Picture 12"/>
            <p:cNvPicPr>
              <a:picLocks noChangeAspect="1"/>
            </p:cNvPicPr>
            <p:nvPr userDrawn="1"/>
          </p:nvPicPr>
          <p:blipFill rotWithShape="1">
            <a:blip r:embed="rId2" cstate="print"/>
            <a:srcRect r="1276" b="46828"/>
            <a:stretch>
              <a:fillRect/>
            </a:stretch>
          </p:blipFill>
          <p:spPr>
            <a:xfrm>
              <a:off x="3229372" y="5949281"/>
              <a:ext cx="2664296" cy="211170"/>
            </a:xfrm>
            <a:prstGeom prst="rect">
              <a:avLst/>
            </a:prstGeom>
          </p:spPr>
        </p:pic>
        <p:pic>
          <p:nvPicPr>
            <p:cNvPr id="5" name="Picture 12"/>
            <p:cNvPicPr>
              <a:picLocks noChangeAspect="1"/>
            </p:cNvPicPr>
            <p:nvPr userDrawn="1"/>
          </p:nvPicPr>
          <p:blipFill rotWithShape="1">
            <a:blip r:embed="rId3"/>
            <a:srcRect l="56369" t="2833" r="1276" b="46829"/>
            <a:stretch>
              <a:fillRect/>
            </a:stretch>
          </p:blipFill>
          <p:spPr>
            <a:xfrm>
              <a:off x="132099" y="5960533"/>
              <a:ext cx="3394312" cy="199918"/>
            </a:xfrm>
            <a:prstGeom prst="rect">
              <a:avLst/>
            </a:prstGeom>
          </p:spPr>
        </p:pic>
        <p:pic>
          <p:nvPicPr>
            <p:cNvPr id="6" name="Picture 12"/>
            <p:cNvPicPr>
              <a:picLocks noChangeAspect="1"/>
            </p:cNvPicPr>
            <p:nvPr userDrawn="1"/>
          </p:nvPicPr>
          <p:blipFill rotWithShape="1">
            <a:blip r:embed="rId3"/>
            <a:srcRect t="1768" r="55351" b="46828"/>
            <a:stretch>
              <a:fillRect/>
            </a:stretch>
          </p:blipFill>
          <p:spPr>
            <a:xfrm>
              <a:off x="5796137" y="5956299"/>
              <a:ext cx="3240358" cy="204151"/>
            </a:xfrm>
            <a:prstGeom prst="rect">
              <a:avLst/>
            </a:prstGeom>
          </p:spPr>
        </p:pic>
      </p:grpSp>
      <p:pic>
        <p:nvPicPr>
          <p:cNvPr id="8" name="Picture 2" descr="http://www.tju.edu.cn/images/logo_2016_2.png"/>
          <p:cNvPicPr>
            <a:picLocks noChangeAspect="1" noChangeArrowheads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67" r="73587" b="16504"/>
          <a:stretch>
            <a:fillRect/>
          </a:stretch>
        </p:blipFill>
        <p:spPr bwMode="auto">
          <a:xfrm>
            <a:off x="132099" y="6093296"/>
            <a:ext cx="603494" cy="604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组合 9"/>
          <p:cNvGrpSpPr/>
          <p:nvPr userDrawn="1"/>
        </p:nvGrpSpPr>
        <p:grpSpPr>
          <a:xfrm>
            <a:off x="6623684" y="44625"/>
            <a:ext cx="2364750" cy="682359"/>
            <a:chOff x="6400798" y="5702677"/>
            <a:chExt cx="2364750" cy="697791"/>
          </a:xfrm>
        </p:grpSpPr>
        <p:grpSp>
          <p:nvGrpSpPr>
            <p:cNvPr id="7" name="组合 10"/>
            <p:cNvGrpSpPr/>
            <p:nvPr/>
          </p:nvGrpSpPr>
          <p:grpSpPr>
            <a:xfrm>
              <a:off x="6561892" y="5702677"/>
              <a:ext cx="1981165" cy="582744"/>
              <a:chOff x="1801002" y="3753674"/>
              <a:chExt cx="1981165" cy="582744"/>
            </a:xfrm>
          </p:grpSpPr>
          <p:pic>
            <p:nvPicPr>
              <p:cNvPr id="13" name="图片 1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1801002" y="3753674"/>
                <a:ext cx="637218" cy="582744"/>
              </a:xfrm>
              <a:prstGeom prst="rect">
                <a:avLst/>
              </a:prstGeom>
            </p:spPr>
          </p:pic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2411760" y="3825515"/>
                <a:ext cx="1370407" cy="344474"/>
              </a:xfrm>
              <a:prstGeom prst="rect">
                <a:avLst/>
              </a:prstGeom>
            </p:spPr>
          </p:pic>
        </p:grpSp>
        <p:sp>
          <p:nvSpPr>
            <p:cNvPr id="12" name="文本框 11"/>
            <p:cNvSpPr txBox="1"/>
            <p:nvPr/>
          </p:nvSpPr>
          <p:spPr>
            <a:xfrm>
              <a:off x="6400798" y="6180152"/>
              <a:ext cx="2364750" cy="2203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b="1" dirty="0">
                  <a:solidFill>
                    <a:srgbClr val="00518E"/>
                  </a:solidFill>
                  <a:latin typeface="Times New Roman" panose="02020603050405020304" pitchFamily="18" charset="0"/>
                  <a:ea typeface="Times New Roman" panose="02020603050405020304" pitchFamily="18" charset="0"/>
                  <a:cs typeface="Times New Roman" panose="02020603050405020304" pitchFamily="18" charset="0"/>
                </a:rPr>
                <a:t>Tianjin Key Laboratory of Advanced Networking</a:t>
              </a:r>
              <a:endParaRPr lang="zh-CN" altLang="en-US" sz="800" b="1" dirty="0">
                <a:solidFill>
                  <a:srgbClr val="00518E"/>
                </a:solid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7" cstate="print"/>
          <a:stretch>
            <a:fillRect/>
          </a:stretch>
        </p:blipFill>
        <p:spPr>
          <a:xfrm rot="10800000" flipH="1" flipV="1">
            <a:off x="827584" y="6143316"/>
            <a:ext cx="512367" cy="504289"/>
          </a:xfrm>
          <a:prstGeom prst="rect">
            <a:avLst/>
          </a:prstGeom>
        </p:spPr>
      </p:pic>
      <p:sp>
        <p:nvSpPr>
          <p:cNvPr id="20" name="内容占位符 19"/>
          <p:cNvSpPr>
            <a:spLocks noGrp="1"/>
          </p:cNvSpPr>
          <p:nvPr>
            <p:ph sz="quarter" idx="10" hasCustomPrompt="1"/>
          </p:nvPr>
        </p:nvSpPr>
        <p:spPr>
          <a:xfrm>
            <a:off x="611560" y="1047996"/>
            <a:ext cx="7992888" cy="4901284"/>
          </a:xfrm>
          <a:prstGeom prst="rect">
            <a:avLst/>
          </a:prstGeom>
        </p:spPr>
        <p:txBody>
          <a:bodyPr/>
          <a:lstStyle>
            <a:lvl1pPr marL="342900" indent="-342900">
              <a:buSzPct val="80000"/>
              <a:buFont typeface="Wingdings" panose="05000000000000000000" pitchFamily="2" charset="2"/>
              <a:buChar char="l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buSzPct val="70000"/>
              <a:buFont typeface="Wingdings" panose="05000000000000000000" pitchFamily="2" charset="2"/>
              <a:buChar char="u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buFont typeface="Wingdings" panose="05000000000000000000" pitchFamily="2" charset="2"/>
              <a:buChar char="Ø"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>
              <a:buNone/>
              <a:defRPr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8A9FBE-8B69-4102-BEF0-2DAFA37BEAB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5BB5EA-22F1-41D5-9810-D8D9B1E94F8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31.png"/><Relationship Id="rId3" Type="http://schemas.openxmlformats.org/officeDocument/2006/relationships/image" Target="../media/image30.png"/><Relationship Id="rId2" Type="http://schemas.openxmlformats.org/officeDocument/2006/relationships/image" Target="../media/image29.jpeg"/><Relationship Id="rId1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image" Target="../media/image38.png"/><Relationship Id="rId8" Type="http://schemas.openxmlformats.org/officeDocument/2006/relationships/image" Target="../media/image37.wmf"/><Relationship Id="rId7" Type="http://schemas.openxmlformats.org/officeDocument/2006/relationships/oleObject" Target="../embeddings/oleObject2.bin"/><Relationship Id="rId6" Type="http://schemas.openxmlformats.org/officeDocument/2006/relationships/image" Target="../media/image36.w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35.png"/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2" Type="http://schemas.openxmlformats.org/officeDocument/2006/relationships/notesSlide" Target="../notesSlides/notesSlide12.xml"/><Relationship Id="rId11" Type="http://schemas.openxmlformats.org/officeDocument/2006/relationships/vmlDrawing" Target="../drawings/vmlDrawing1.v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40.png"/><Relationship Id="rId1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3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51.png"/><Relationship Id="rId7" Type="http://schemas.openxmlformats.org/officeDocument/2006/relationships/image" Target="../media/image50.png"/><Relationship Id="rId6" Type="http://schemas.openxmlformats.org/officeDocument/2006/relationships/image" Target="../media/image49.png"/><Relationship Id="rId5" Type="http://schemas.openxmlformats.org/officeDocument/2006/relationships/image" Target="../media/image48.wmf"/><Relationship Id="rId4" Type="http://schemas.openxmlformats.org/officeDocument/2006/relationships/oleObject" Target="../embeddings/oleObject4.bin"/><Relationship Id="rId3" Type="http://schemas.openxmlformats.org/officeDocument/2006/relationships/image" Target="../media/image47.wmf"/><Relationship Id="rId2" Type="http://schemas.openxmlformats.org/officeDocument/2006/relationships/oleObject" Target="../embeddings/oleObject3.bin"/><Relationship Id="rId11" Type="http://schemas.openxmlformats.org/officeDocument/2006/relationships/notesSlide" Target="../notesSlides/notesSlide18.xml"/><Relationship Id="rId10" Type="http://schemas.openxmlformats.org/officeDocument/2006/relationships/vmlDrawing" Target="../drawings/vmlDrawing2.vml"/><Relationship Id="rId1" Type="http://schemas.openxmlformats.org/officeDocument/2006/relationships/image" Target="../media/image4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2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6.png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3" Type="http://schemas.microsoft.com/office/2007/relationships/hdphoto" Target="../media/image12.wdp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0.xml"/><Relationship Id="rId7" Type="http://schemas.openxmlformats.org/officeDocument/2006/relationships/slideLayout" Target="../slideLayouts/slideLayout13.xml"/><Relationship Id="rId6" Type="http://schemas.microsoft.com/office/2007/relationships/hdphoto" Target="../media/image58.wdp"/><Relationship Id="rId5" Type="http://schemas.openxmlformats.org/officeDocument/2006/relationships/image" Target="../media/image57.png"/><Relationship Id="rId4" Type="http://schemas.openxmlformats.org/officeDocument/2006/relationships/image" Target="../media/image56.png"/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image" Target="../media/image5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4.png"/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4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68.png"/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3.xml"/><Relationship Id="rId8" Type="http://schemas.openxmlformats.org/officeDocument/2006/relationships/image" Target="../media/image76.png"/><Relationship Id="rId7" Type="http://schemas.openxmlformats.org/officeDocument/2006/relationships/image" Target="../media/image75.png"/><Relationship Id="rId6" Type="http://schemas.openxmlformats.org/officeDocument/2006/relationships/image" Target="../media/image74.png"/><Relationship Id="rId5" Type="http://schemas.openxmlformats.org/officeDocument/2006/relationships/image" Target="../media/image73.png"/><Relationship Id="rId4" Type="http://schemas.openxmlformats.org/officeDocument/2006/relationships/image" Target="../media/image72.png"/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0" Type="http://schemas.openxmlformats.org/officeDocument/2006/relationships/notesSlide" Target="../notesSlides/notesSlide25.xml"/><Relationship Id="rId1" Type="http://schemas.openxmlformats.org/officeDocument/2006/relationships/image" Target="../media/image69.pn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oleObject" Target="../embeddings/oleObject8.bin"/><Relationship Id="rId8" Type="http://schemas.openxmlformats.org/officeDocument/2006/relationships/oleObject" Target="../embeddings/oleObject7.bin"/><Relationship Id="rId7" Type="http://schemas.openxmlformats.org/officeDocument/2006/relationships/image" Target="../media/image81.png"/><Relationship Id="rId6" Type="http://schemas.openxmlformats.org/officeDocument/2006/relationships/image" Target="../media/image80.png"/><Relationship Id="rId5" Type="http://schemas.openxmlformats.org/officeDocument/2006/relationships/image" Target="../media/image79.png"/><Relationship Id="rId4" Type="http://schemas.openxmlformats.org/officeDocument/2006/relationships/image" Target="../media/image78.wmf"/><Relationship Id="rId3" Type="http://schemas.openxmlformats.org/officeDocument/2006/relationships/oleObject" Target="../embeddings/oleObject6.bin"/><Relationship Id="rId2" Type="http://schemas.openxmlformats.org/officeDocument/2006/relationships/image" Target="../media/image77.wmf"/><Relationship Id="rId17" Type="http://schemas.openxmlformats.org/officeDocument/2006/relationships/notesSlide" Target="../notesSlides/notesSlide26.xml"/><Relationship Id="rId16" Type="http://schemas.openxmlformats.org/officeDocument/2006/relationships/vmlDrawing" Target="../drawings/vmlDrawing3.vml"/><Relationship Id="rId15" Type="http://schemas.openxmlformats.org/officeDocument/2006/relationships/slideLayout" Target="../slideLayouts/slideLayout13.xml"/><Relationship Id="rId14" Type="http://schemas.openxmlformats.org/officeDocument/2006/relationships/image" Target="../media/image86.png"/><Relationship Id="rId13" Type="http://schemas.openxmlformats.org/officeDocument/2006/relationships/image" Target="../media/image85.png"/><Relationship Id="rId12" Type="http://schemas.openxmlformats.org/officeDocument/2006/relationships/image" Target="../media/image84.png"/><Relationship Id="rId11" Type="http://schemas.openxmlformats.org/officeDocument/2006/relationships/image" Target="../media/image83.png"/><Relationship Id="rId10" Type="http://schemas.openxmlformats.org/officeDocument/2006/relationships/image" Target="../media/image82.png"/><Relationship Id="rId1" Type="http://schemas.openxmlformats.org/officeDocument/2006/relationships/oleObject" Target="../embeddings/oleObject5.bin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image" Target="../media/image95.png"/><Relationship Id="rId8" Type="http://schemas.openxmlformats.org/officeDocument/2006/relationships/image" Target="../media/image94.png"/><Relationship Id="rId7" Type="http://schemas.openxmlformats.org/officeDocument/2006/relationships/image" Target="../media/image93.png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4" Type="http://schemas.openxmlformats.org/officeDocument/2006/relationships/notesSlide" Target="../notesSlides/notesSlide27.xml"/><Relationship Id="rId13" Type="http://schemas.openxmlformats.org/officeDocument/2006/relationships/slideLayout" Target="../slideLayouts/slideLayout13.xml"/><Relationship Id="rId12" Type="http://schemas.openxmlformats.org/officeDocument/2006/relationships/image" Target="../media/image98.png"/><Relationship Id="rId11" Type="http://schemas.openxmlformats.org/officeDocument/2006/relationships/image" Target="../media/image97.png"/><Relationship Id="rId10" Type="http://schemas.openxmlformats.org/officeDocument/2006/relationships/image" Target="../media/image96.png"/><Relationship Id="rId1" Type="http://schemas.openxmlformats.org/officeDocument/2006/relationships/image" Target="../media/image87.png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image" Target="../media/image107.png"/><Relationship Id="rId8" Type="http://schemas.openxmlformats.org/officeDocument/2006/relationships/image" Target="../media/image106.png"/><Relationship Id="rId7" Type="http://schemas.openxmlformats.org/officeDocument/2006/relationships/image" Target="../media/image105.png"/><Relationship Id="rId6" Type="http://schemas.openxmlformats.org/officeDocument/2006/relationships/image" Target="../media/image104.png"/><Relationship Id="rId5" Type="http://schemas.openxmlformats.org/officeDocument/2006/relationships/image" Target="../media/image103.png"/><Relationship Id="rId4" Type="http://schemas.openxmlformats.org/officeDocument/2006/relationships/image" Target="../media/image102.png"/><Relationship Id="rId30" Type="http://schemas.openxmlformats.org/officeDocument/2006/relationships/notesSlide" Target="../notesSlides/notesSlide28.xml"/><Relationship Id="rId3" Type="http://schemas.openxmlformats.org/officeDocument/2006/relationships/image" Target="../media/image101.png"/><Relationship Id="rId29" Type="http://schemas.openxmlformats.org/officeDocument/2006/relationships/slideLayout" Target="../slideLayouts/slideLayout13.xml"/><Relationship Id="rId28" Type="http://schemas.openxmlformats.org/officeDocument/2006/relationships/image" Target="../media/image126.png"/><Relationship Id="rId27" Type="http://schemas.openxmlformats.org/officeDocument/2006/relationships/image" Target="../media/image125.png"/><Relationship Id="rId26" Type="http://schemas.openxmlformats.org/officeDocument/2006/relationships/image" Target="../media/image124.png"/><Relationship Id="rId25" Type="http://schemas.openxmlformats.org/officeDocument/2006/relationships/image" Target="../media/image123.png"/><Relationship Id="rId24" Type="http://schemas.openxmlformats.org/officeDocument/2006/relationships/image" Target="../media/image122.png"/><Relationship Id="rId23" Type="http://schemas.openxmlformats.org/officeDocument/2006/relationships/image" Target="../media/image121.png"/><Relationship Id="rId22" Type="http://schemas.openxmlformats.org/officeDocument/2006/relationships/image" Target="../media/image120.png"/><Relationship Id="rId21" Type="http://schemas.openxmlformats.org/officeDocument/2006/relationships/image" Target="../media/image119.png"/><Relationship Id="rId20" Type="http://schemas.openxmlformats.org/officeDocument/2006/relationships/image" Target="../media/image118.png"/><Relationship Id="rId2" Type="http://schemas.openxmlformats.org/officeDocument/2006/relationships/image" Target="../media/image100.png"/><Relationship Id="rId19" Type="http://schemas.openxmlformats.org/officeDocument/2006/relationships/image" Target="../media/image117.png"/><Relationship Id="rId18" Type="http://schemas.openxmlformats.org/officeDocument/2006/relationships/image" Target="../media/image116.png"/><Relationship Id="rId17" Type="http://schemas.openxmlformats.org/officeDocument/2006/relationships/image" Target="../media/image115.png"/><Relationship Id="rId16" Type="http://schemas.openxmlformats.org/officeDocument/2006/relationships/image" Target="../media/image114.png"/><Relationship Id="rId15" Type="http://schemas.openxmlformats.org/officeDocument/2006/relationships/image" Target="../media/image113.png"/><Relationship Id="rId14" Type="http://schemas.openxmlformats.org/officeDocument/2006/relationships/image" Target="../media/image112.png"/><Relationship Id="rId13" Type="http://schemas.openxmlformats.org/officeDocument/2006/relationships/image" Target="../media/image111.png"/><Relationship Id="rId12" Type="http://schemas.openxmlformats.org/officeDocument/2006/relationships/image" Target="../media/image110.png"/><Relationship Id="rId11" Type="http://schemas.openxmlformats.org/officeDocument/2006/relationships/image" Target="../media/image109.png"/><Relationship Id="rId10" Type="http://schemas.openxmlformats.org/officeDocument/2006/relationships/image" Target="../media/image108.png"/><Relationship Id="rId1" Type="http://schemas.openxmlformats.org/officeDocument/2006/relationships/image" Target="../media/image9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9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7.png"/></Relationships>
</file>

<file path=ppt/slides/_rels/slide3.xml.rels><?xml version="1.0" encoding="UTF-8" standalone="yes"?>
<Relationships xmlns="http://schemas.openxmlformats.org/package/2006/relationships"><Relationship Id="rId9" Type="http://schemas.openxmlformats.org/officeDocument/2006/relationships/image" Target="../media/image15.png"/><Relationship Id="rId8" Type="http://schemas.openxmlformats.org/officeDocument/2006/relationships/image" Target="../media/image14.png"/><Relationship Id="rId7" Type="http://schemas.openxmlformats.org/officeDocument/2006/relationships/image" Target="../media/image13.png"/><Relationship Id="rId6" Type="http://schemas.microsoft.com/office/2007/relationships/hdphoto" Target="../media/image12.wdp"/><Relationship Id="rId5" Type="http://schemas.openxmlformats.org/officeDocument/2006/relationships/image" Target="../media/image11.png"/><Relationship Id="rId4" Type="http://schemas.openxmlformats.org/officeDocument/2006/relationships/image" Target="../media/image19.png"/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1" Type="http://schemas.openxmlformats.org/officeDocument/2006/relationships/notesSlide" Target="../notesSlides/notesSlide3.xml"/><Relationship Id="rId10" Type="http://schemas.openxmlformats.org/officeDocument/2006/relationships/slideLayout" Target="../slideLayouts/slideLayout13.xml"/><Relationship Id="rId1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8.png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5.png"/><Relationship Id="rId1" Type="http://schemas.openxmlformats.org/officeDocument/2006/relationships/image" Target="../media/image129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1.png"/><Relationship Id="rId1" Type="http://schemas.openxmlformats.org/officeDocument/2006/relationships/image" Target="../media/image130.png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3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5.png"/><Relationship Id="rId1" Type="http://schemas.openxmlformats.org/officeDocument/2006/relationships/image" Target="../media/image134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5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7.png"/><Relationship Id="rId1" Type="http://schemas.openxmlformats.org/officeDocument/2006/relationships/image" Target="../media/image136.png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39.png"/><Relationship Id="rId1" Type="http://schemas.openxmlformats.org/officeDocument/2006/relationships/image" Target="../media/image13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1.png"/></Relationships>
</file>

<file path=ppt/slides/_rels/slide3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142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4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4.png"/><Relationship Id="rId1" Type="http://schemas.openxmlformats.org/officeDocument/2006/relationships/image" Target="../media/image143.png"/></Relationships>
</file>

<file path=ppt/slides/_rels/slide4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1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2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8.png"/><Relationship Id="rId1" Type="http://schemas.openxmlformats.org/officeDocument/2006/relationships/image" Target="../media/image147.png"/></Relationships>
</file>

<file path=ppt/slides/_rels/slide4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3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4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4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2.png"/><Relationship Id="rId1" Type="http://schemas.openxmlformats.org/officeDocument/2006/relationships/image" Target="../media/image151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4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2.png"/><Relationship Id="rId2" Type="http://schemas.openxmlformats.org/officeDocument/2006/relationships/image" Target="../media/image151.png"/><Relationship Id="rId1" Type="http://schemas.openxmlformats.org/officeDocument/2006/relationships/tags" Target="../tags/tag3.xml"/></Relationships>
</file>

<file path=ppt/slides/_rels/slide4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0.png"/><Relationship Id="rId1" Type="http://schemas.openxmlformats.org/officeDocument/2006/relationships/image" Target="../media/image149.png"/></Relationships>
</file>

<file path=ppt/slides/_rels/slide4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50.png"/><Relationship Id="rId1" Type="http://schemas.openxmlformats.org/officeDocument/2006/relationships/image" Target="../media/image147.png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8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142.png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46.png"/><Relationship Id="rId1" Type="http://schemas.openxmlformats.org/officeDocument/2006/relationships/image" Target="../media/image145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0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56.png"/><Relationship Id="rId1" Type="http://schemas.openxmlformats.org/officeDocument/2006/relationships/image" Target="../media/image142.png"/></Relationships>
</file>

<file path=ppt/slides/_rels/slide5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3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8.png"/><Relationship Id="rId2" Type="http://schemas.openxmlformats.org/officeDocument/2006/relationships/image" Target="../media/image157.png"/><Relationship Id="rId1" Type="http://schemas.openxmlformats.org/officeDocument/2006/relationships/image" Target="../media/image156.png"/></Relationships>
</file>

<file path=ppt/slides/_rels/slide5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4.xml"/><Relationship Id="rId5" Type="http://schemas.openxmlformats.org/officeDocument/2006/relationships/slideLayout" Target="../slideLayouts/slideLayout13.xml"/><Relationship Id="rId4" Type="http://schemas.openxmlformats.org/officeDocument/2006/relationships/image" Target="../media/image162.png"/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image" Target="../media/image159.png"/></Relationships>
</file>

<file path=ppt/slides/_rels/slide5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5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image" Target="../media/image153.png"/></Relationships>
</file>

<file path=ppt/slides/_rels/slide5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56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image" Target="../media/image163.png"/></Relationships>
</file>

<file path=ppt/slides/_rels/slide5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7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167.png"/><Relationship Id="rId1" Type="http://schemas.openxmlformats.org/officeDocument/2006/relationships/image" Target="../media/image166.png"/></Relationships>
</file>

<file path=ppt/slides/_rels/slide5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8.xml"/><Relationship Id="rId8" Type="http://schemas.openxmlformats.org/officeDocument/2006/relationships/slideLayout" Target="../slideLayouts/slideLayout13.xml"/><Relationship Id="rId7" Type="http://schemas.openxmlformats.org/officeDocument/2006/relationships/image" Target="../media/image174.png"/><Relationship Id="rId6" Type="http://schemas.openxmlformats.org/officeDocument/2006/relationships/image" Target="../media/image173.png"/><Relationship Id="rId5" Type="http://schemas.openxmlformats.org/officeDocument/2006/relationships/image" Target="../media/image172.png"/><Relationship Id="rId4" Type="http://schemas.openxmlformats.org/officeDocument/2006/relationships/image" Target="../media/image171.png"/><Relationship Id="rId3" Type="http://schemas.openxmlformats.org/officeDocument/2006/relationships/image" Target="../media/image170.png"/><Relationship Id="rId2" Type="http://schemas.openxmlformats.org/officeDocument/2006/relationships/image" Target="../media/image169.png"/><Relationship Id="rId1" Type="http://schemas.openxmlformats.org/officeDocument/2006/relationships/image" Target="../media/image168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3.xml"/><Relationship Id="rId2" Type="http://schemas.openxmlformats.org/officeDocument/2006/relationships/image" Target="../media/image24.png"/><Relationship Id="rId1" Type="http://schemas.openxmlformats.org/officeDocument/2006/relationships/image" Target="../media/image23.png"/></Relationships>
</file>

<file path=ppt/slides/_rels/slide6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0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75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6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1.xml"/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17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18170" y="1729790"/>
            <a:ext cx="7986278" cy="1325563"/>
          </a:xfrm>
        </p:spPr>
        <p:txBody>
          <a:bodyPr>
            <a:normAutofit/>
          </a:bodyPr>
          <a:lstStyle/>
          <a:p>
            <a:r>
              <a:rPr lang="zh-CN" altLang="en-US" sz="40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手语工作汇报</a:t>
            </a:r>
            <a:endParaRPr lang="zh-CN" altLang="en-US" sz="40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97124" y="4220410"/>
            <a:ext cx="71287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刘冬冬</a:t>
            </a:r>
            <a:endParaRPr lang="en-US" altLang="zh-CN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sz="2400" b="1" dirty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2020.6.20</a:t>
            </a:r>
            <a:endParaRPr lang="zh-CN" altLang="en-US" sz="2400" b="1" dirty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特点一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硬件设计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451" y="808807"/>
            <a:ext cx="4717468" cy="266639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016" y="808806"/>
            <a:ext cx="4545985" cy="2666395"/>
          </a:xfrm>
          <a:prstGeom prst="rect">
            <a:avLst/>
          </a:prstGeom>
        </p:spPr>
      </p:pic>
      <p:sp>
        <p:nvSpPr>
          <p:cNvPr id="13" name="圆角矩形 14"/>
          <p:cNvSpPr/>
          <p:nvPr/>
        </p:nvSpPr>
        <p:spPr>
          <a:xfrm>
            <a:off x="3491880" y="3615558"/>
            <a:ext cx="2016224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自主设计，轻量便捷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342" y="4077072"/>
            <a:ext cx="8675360" cy="2420322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0" name="图片 49" descr="604ED68D34E0F44EE0FB3FBEB7800C6C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85265" y="1254760"/>
            <a:ext cx="3781425" cy="2442210"/>
          </a:xfrm>
          <a:prstGeom prst="rect">
            <a:avLst/>
          </a:prstGeom>
        </p:spPr>
      </p:pic>
      <p:pic>
        <p:nvPicPr>
          <p:cNvPr id="51" name="图片 50" descr="0FFA5CE0B980F3C9DB4489D5240B389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9380" y="1254760"/>
            <a:ext cx="3872865" cy="3004820"/>
          </a:xfrm>
          <a:prstGeom prst="rect">
            <a:avLst/>
          </a:prstGeom>
          <a:ln>
            <a:noFill/>
          </a:ln>
          <a:effectLst>
            <a:outerShdw blurRad="44450" dist="27940" dir="5400000" algn="ctr">
              <a:srgbClr val="000000">
                <a:alpha val="3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8700000"/>
            </a:lightRig>
          </a:scene3d>
          <a:sp3d>
            <a:bevelT w="190500" h="38100"/>
          </a:sp3d>
        </p:spPr>
      </p:pic>
      <p:sp>
        <p:nvSpPr>
          <p:cNvPr id="54" name="椭圆 53"/>
          <p:cNvSpPr/>
          <p:nvPr/>
        </p:nvSpPr>
        <p:spPr>
          <a:xfrm>
            <a:off x="2439035" y="1421765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椭圆 62"/>
          <p:cNvSpPr/>
          <p:nvPr/>
        </p:nvSpPr>
        <p:spPr>
          <a:xfrm>
            <a:off x="3065780" y="1421765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6" name="椭圆 65"/>
          <p:cNvSpPr/>
          <p:nvPr/>
        </p:nvSpPr>
        <p:spPr>
          <a:xfrm>
            <a:off x="2371090" y="1757045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6" name="椭圆 75"/>
          <p:cNvSpPr/>
          <p:nvPr/>
        </p:nvSpPr>
        <p:spPr>
          <a:xfrm>
            <a:off x="4309110" y="3103245"/>
            <a:ext cx="144145" cy="1460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7" name="椭圆 76"/>
          <p:cNvSpPr/>
          <p:nvPr/>
        </p:nvSpPr>
        <p:spPr>
          <a:xfrm>
            <a:off x="1894205" y="1951355"/>
            <a:ext cx="144145" cy="1460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8" name="椭圆 77"/>
          <p:cNvSpPr/>
          <p:nvPr/>
        </p:nvSpPr>
        <p:spPr>
          <a:xfrm>
            <a:off x="2515235" y="2200275"/>
            <a:ext cx="144145" cy="1460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9" name="椭圆 78"/>
          <p:cNvSpPr/>
          <p:nvPr/>
        </p:nvSpPr>
        <p:spPr>
          <a:xfrm>
            <a:off x="2753995" y="1568450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0" name="椭圆 79"/>
          <p:cNvSpPr/>
          <p:nvPr/>
        </p:nvSpPr>
        <p:spPr>
          <a:xfrm>
            <a:off x="2871470" y="1277620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1" name="椭圆 80"/>
          <p:cNvSpPr/>
          <p:nvPr/>
        </p:nvSpPr>
        <p:spPr>
          <a:xfrm>
            <a:off x="3063875" y="1721485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2" name="椭圆 81"/>
          <p:cNvSpPr/>
          <p:nvPr/>
        </p:nvSpPr>
        <p:spPr>
          <a:xfrm>
            <a:off x="2038350" y="1612900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3" name="椭圆 82"/>
          <p:cNvSpPr/>
          <p:nvPr/>
        </p:nvSpPr>
        <p:spPr>
          <a:xfrm>
            <a:off x="2182495" y="2095500"/>
            <a:ext cx="144145" cy="1460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4" name="椭圆 83"/>
          <p:cNvSpPr/>
          <p:nvPr/>
        </p:nvSpPr>
        <p:spPr>
          <a:xfrm>
            <a:off x="5032375" y="2804160"/>
            <a:ext cx="144145" cy="1460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5" name="椭圆 84"/>
          <p:cNvSpPr/>
          <p:nvPr/>
        </p:nvSpPr>
        <p:spPr>
          <a:xfrm>
            <a:off x="3334385" y="1568450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6" name="椭圆 85"/>
          <p:cNvSpPr/>
          <p:nvPr/>
        </p:nvSpPr>
        <p:spPr>
          <a:xfrm>
            <a:off x="2727325" y="1920875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7" name="椭圆 86"/>
          <p:cNvSpPr/>
          <p:nvPr/>
        </p:nvSpPr>
        <p:spPr>
          <a:xfrm>
            <a:off x="3692525" y="1757045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椭圆 87"/>
          <p:cNvSpPr/>
          <p:nvPr/>
        </p:nvSpPr>
        <p:spPr>
          <a:xfrm>
            <a:off x="3190240" y="2097405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9" name="椭圆 88"/>
          <p:cNvSpPr/>
          <p:nvPr/>
        </p:nvSpPr>
        <p:spPr>
          <a:xfrm>
            <a:off x="3015615" y="2410460"/>
            <a:ext cx="144145" cy="1460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0" name="椭圆 89"/>
          <p:cNvSpPr/>
          <p:nvPr/>
        </p:nvSpPr>
        <p:spPr>
          <a:xfrm>
            <a:off x="3475355" y="3193415"/>
            <a:ext cx="144145" cy="1460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1" name="椭圆 90"/>
          <p:cNvSpPr/>
          <p:nvPr/>
        </p:nvSpPr>
        <p:spPr>
          <a:xfrm>
            <a:off x="2871470" y="3193415"/>
            <a:ext cx="144145" cy="14605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2" name="椭圆 91"/>
          <p:cNvSpPr/>
          <p:nvPr/>
        </p:nvSpPr>
        <p:spPr>
          <a:xfrm>
            <a:off x="2371090" y="3100070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3" name="椭圆 92"/>
          <p:cNvSpPr/>
          <p:nvPr/>
        </p:nvSpPr>
        <p:spPr>
          <a:xfrm>
            <a:off x="3401695" y="1901190"/>
            <a:ext cx="144000" cy="144000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4" name="上箭头 33"/>
          <p:cNvSpPr/>
          <p:nvPr/>
        </p:nvSpPr>
        <p:spPr>
          <a:xfrm rot="16200000">
            <a:off x="2446655" y="2181860"/>
            <a:ext cx="86360" cy="2181225"/>
          </a:xfrm>
          <a:prstGeom prst="upArrow">
            <a:avLst>
              <a:gd name="adj1" fmla="val 50000"/>
              <a:gd name="adj2" fmla="val 2428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5" name="上箭头 34"/>
          <p:cNvSpPr/>
          <p:nvPr/>
        </p:nvSpPr>
        <p:spPr>
          <a:xfrm rot="16920000">
            <a:off x="2311778" y="2303161"/>
            <a:ext cx="86974" cy="1725152"/>
          </a:xfrm>
          <a:prstGeom prst="upArrow">
            <a:avLst>
              <a:gd name="adj1" fmla="val 50000"/>
              <a:gd name="adj2" fmla="val 242857"/>
            </a:avLst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6" name="直接连接符 95"/>
          <p:cNvCxnSpPr/>
          <p:nvPr/>
        </p:nvCxnSpPr>
        <p:spPr>
          <a:xfrm>
            <a:off x="1540928" y="2976880"/>
            <a:ext cx="3182837" cy="694690"/>
          </a:xfrm>
          <a:prstGeom prst="line">
            <a:avLst/>
          </a:prstGeom>
          <a:ln w="28575" cmpd="sng">
            <a:solidFill>
              <a:srgbClr val="FFC000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>
            <a:stCxn id="94" idx="0"/>
          </p:cNvCxnSpPr>
          <p:nvPr/>
        </p:nvCxnSpPr>
        <p:spPr>
          <a:xfrm flipV="1">
            <a:off x="1399540" y="3270250"/>
            <a:ext cx="2699385" cy="2540"/>
          </a:xfrm>
          <a:prstGeom prst="line">
            <a:avLst/>
          </a:prstGeom>
          <a:ln w="28575" cmpd="sng">
            <a:solidFill>
              <a:schemeClr val="accent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曲线连接符 37"/>
          <p:cNvCxnSpPr/>
          <p:nvPr/>
        </p:nvCxnSpPr>
        <p:spPr>
          <a:xfrm rot="5400000" flipV="1">
            <a:off x="2207260" y="3169920"/>
            <a:ext cx="94615" cy="53975"/>
          </a:xfrm>
          <a:prstGeom prst="curvedConnector3">
            <a:avLst>
              <a:gd name="adj1" fmla="val 50336"/>
            </a:avLst>
          </a:prstGeom>
          <a:ln w="28575" cmpd="sng">
            <a:solidFill>
              <a:srgbClr val="FFFF00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文本框 98"/>
          <p:cNvSpPr txBox="1"/>
          <p:nvPr/>
        </p:nvSpPr>
        <p:spPr>
          <a:xfrm>
            <a:off x="1902460" y="299402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rgbClr val="FFFF00"/>
                </a:solidFill>
              </a:rPr>
              <a:t>α</a:t>
            </a:r>
            <a:endParaRPr lang="en-US" altLang="zh-CN" sz="1600">
              <a:solidFill>
                <a:srgbClr val="FFFF0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880999" y="2516617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A</a:t>
            </a:r>
            <a:endParaRPr lang="en-US" altLang="zh-CN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2404745" y="276796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E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4301490" y="281368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B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3475355" y="285940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C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2886710" y="284416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D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3195955" y="1842770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J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2748280" y="1661160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K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7" name="文本框 106"/>
          <p:cNvSpPr txBox="1"/>
          <p:nvPr/>
        </p:nvSpPr>
        <p:spPr>
          <a:xfrm>
            <a:off x="2404745" y="1489710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L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8" name="文本框 107"/>
          <p:cNvSpPr txBox="1"/>
          <p:nvPr/>
        </p:nvSpPr>
        <p:spPr>
          <a:xfrm>
            <a:off x="2061845" y="1341120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M</a:t>
            </a:r>
            <a:endParaRPr lang="en-US" altLang="zh-CN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1894205" y="1694180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I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0" name="文本框 109"/>
          <p:cNvSpPr txBox="1"/>
          <p:nvPr/>
        </p:nvSpPr>
        <p:spPr>
          <a:xfrm>
            <a:off x="2543175" y="194500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G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3077210" y="217487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F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3115945" y="117411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T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2591624" y="1186442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solidFill>
                  <a:schemeClr val="accent2">
                    <a:lumMod val="60000"/>
                    <a:lumOff val="40000"/>
                  </a:schemeClr>
                </a:solidFill>
              </a:rPr>
              <a:t>U</a:t>
            </a:r>
            <a:endParaRPr lang="en-US" altLang="zh-CN" sz="16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2183765" y="1154708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Q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3344545" y="131254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S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3084830" y="1494155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O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2772410" y="1337310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P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8" name="文本框 117"/>
          <p:cNvSpPr txBox="1"/>
          <p:nvPr/>
        </p:nvSpPr>
        <p:spPr>
          <a:xfrm>
            <a:off x="3436620" y="1638300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N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2264410" y="1842770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H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20" name="文本框 119"/>
          <p:cNvSpPr txBox="1"/>
          <p:nvPr/>
        </p:nvSpPr>
        <p:spPr>
          <a:xfrm>
            <a:off x="3747770" y="1516380"/>
            <a:ext cx="25971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>
                <a:solidFill>
                  <a:schemeClr val="accent2">
                    <a:lumMod val="60000"/>
                    <a:lumOff val="40000"/>
                  </a:schemeClr>
                </a:solidFill>
              </a:rPr>
              <a:t>R</a:t>
            </a:r>
            <a:endParaRPr lang="en-US" altLang="zh-CN" sz="160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21" name="图片 12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5710" y="895208"/>
            <a:ext cx="4419983" cy="3261643"/>
          </a:xfrm>
          <a:prstGeom prst="rect">
            <a:avLst/>
          </a:prstGeom>
        </p:spPr>
      </p:pic>
      <p:sp>
        <p:nvSpPr>
          <p:cNvPr id="174" name="椭圆 173"/>
          <p:cNvSpPr/>
          <p:nvPr/>
        </p:nvSpPr>
        <p:spPr>
          <a:xfrm>
            <a:off x="2065410" y="485599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5" name="椭圆 174"/>
          <p:cNvSpPr/>
          <p:nvPr/>
        </p:nvSpPr>
        <p:spPr>
          <a:xfrm>
            <a:off x="2690250" y="485599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6" name="椭圆 175"/>
          <p:cNvSpPr/>
          <p:nvPr/>
        </p:nvSpPr>
        <p:spPr>
          <a:xfrm>
            <a:off x="1997465" y="519127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7" name="椭圆 176"/>
          <p:cNvSpPr/>
          <p:nvPr/>
        </p:nvSpPr>
        <p:spPr>
          <a:xfrm>
            <a:off x="3935485" y="653937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8" name="椭圆 177"/>
          <p:cNvSpPr/>
          <p:nvPr/>
        </p:nvSpPr>
        <p:spPr>
          <a:xfrm>
            <a:off x="1520580" y="538748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0" name="椭圆 179"/>
          <p:cNvSpPr/>
          <p:nvPr/>
        </p:nvSpPr>
        <p:spPr>
          <a:xfrm>
            <a:off x="2191775" y="563132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1" name="椭圆 180"/>
          <p:cNvSpPr/>
          <p:nvPr/>
        </p:nvSpPr>
        <p:spPr>
          <a:xfrm>
            <a:off x="2380370" y="500267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2" name="椭圆 181"/>
          <p:cNvSpPr/>
          <p:nvPr/>
        </p:nvSpPr>
        <p:spPr>
          <a:xfrm>
            <a:off x="2497845" y="471184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3" name="椭圆 182"/>
          <p:cNvSpPr/>
          <p:nvPr/>
        </p:nvSpPr>
        <p:spPr>
          <a:xfrm>
            <a:off x="2690250" y="515571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5" name="椭圆 184"/>
          <p:cNvSpPr/>
          <p:nvPr/>
        </p:nvSpPr>
        <p:spPr>
          <a:xfrm>
            <a:off x="1664725" y="504712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6" name="椭圆 185"/>
          <p:cNvSpPr/>
          <p:nvPr/>
        </p:nvSpPr>
        <p:spPr>
          <a:xfrm>
            <a:off x="1808870" y="553163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7" name="椭圆 186"/>
          <p:cNvSpPr/>
          <p:nvPr/>
        </p:nvSpPr>
        <p:spPr>
          <a:xfrm>
            <a:off x="4658750" y="624029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8" name="椭圆 187"/>
          <p:cNvSpPr/>
          <p:nvPr/>
        </p:nvSpPr>
        <p:spPr>
          <a:xfrm>
            <a:off x="2913135" y="500521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9" name="椭圆 188"/>
          <p:cNvSpPr/>
          <p:nvPr/>
        </p:nvSpPr>
        <p:spPr>
          <a:xfrm>
            <a:off x="2353700" y="535510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0" name="椭圆 189"/>
          <p:cNvSpPr/>
          <p:nvPr/>
        </p:nvSpPr>
        <p:spPr>
          <a:xfrm>
            <a:off x="3318900" y="519127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1" name="椭圆 190"/>
          <p:cNvSpPr/>
          <p:nvPr/>
        </p:nvSpPr>
        <p:spPr>
          <a:xfrm>
            <a:off x="2816615" y="553163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2" name="椭圆 191"/>
          <p:cNvSpPr/>
          <p:nvPr/>
        </p:nvSpPr>
        <p:spPr>
          <a:xfrm>
            <a:off x="2641990" y="5846590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3" name="椭圆 192"/>
          <p:cNvSpPr/>
          <p:nvPr/>
        </p:nvSpPr>
        <p:spPr>
          <a:xfrm>
            <a:off x="3101730" y="662954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4" name="椭圆 193"/>
          <p:cNvSpPr/>
          <p:nvPr/>
        </p:nvSpPr>
        <p:spPr>
          <a:xfrm>
            <a:off x="2497845" y="662954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5" name="椭圆 194"/>
          <p:cNvSpPr/>
          <p:nvPr/>
        </p:nvSpPr>
        <p:spPr>
          <a:xfrm>
            <a:off x="1997465" y="653429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6" name="椭圆 195"/>
          <p:cNvSpPr/>
          <p:nvPr/>
        </p:nvSpPr>
        <p:spPr>
          <a:xfrm>
            <a:off x="3028070" y="5335415"/>
            <a:ext cx="144000" cy="144000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97" name="图片 19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072" y="4906616"/>
            <a:ext cx="1376696" cy="1538027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529983" y="903604"/>
            <a:ext cx="1445743" cy="369332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>
              <a:spcBef>
                <a:spcPct val="20000"/>
              </a:spcBef>
              <a:buSzPct val="80000"/>
              <a:defRPr/>
            </a:pPr>
            <a:r>
              <a:rPr lang="en-US" altLang="zh-CN" b="1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MediaPipe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特点二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跨源转化，弯曲量化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974" y="4148993"/>
            <a:ext cx="2492226" cy="1853593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  <p:grpSp>
        <p:nvGrpSpPr>
          <p:cNvPr id="93" name="组合 92"/>
          <p:cNvGrpSpPr/>
          <p:nvPr/>
        </p:nvGrpSpPr>
        <p:grpSpPr>
          <a:xfrm>
            <a:off x="224421" y="884102"/>
            <a:ext cx="4331781" cy="5089796"/>
            <a:chOff x="114869" y="628544"/>
            <a:chExt cx="4331781" cy="508979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52" name="肘形连接符 51"/>
            <p:cNvCxnSpPr>
              <a:stCxn id="15" idx="0"/>
              <a:endCxn id="12" idx="1"/>
            </p:cNvCxnSpPr>
            <p:nvPr/>
          </p:nvCxnSpPr>
          <p:spPr>
            <a:xfrm rot="5400000" flipH="1" flipV="1">
              <a:off x="1467014" y="2663699"/>
              <a:ext cx="659096" cy="1328713"/>
            </a:xfrm>
            <a:prstGeom prst="bentConnector2">
              <a:avLst/>
            </a:prstGeom>
            <a:ln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sp>
          <p:nvSpPr>
            <p:cNvPr id="10" name="圆角矩形 5"/>
            <p:cNvSpPr/>
            <p:nvPr/>
          </p:nvSpPr>
          <p:spPr>
            <a:xfrm>
              <a:off x="2460919" y="1092194"/>
              <a:ext cx="1755412" cy="491924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实时限流器</a:t>
              </a:r>
              <a:endPara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1" name="圆角矩形 5"/>
            <p:cNvSpPr/>
            <p:nvPr/>
          </p:nvSpPr>
          <p:spPr>
            <a:xfrm>
              <a:off x="2450950" y="1939422"/>
              <a:ext cx="1787991" cy="441328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手部检测</a:t>
              </a:r>
              <a:endPara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2" name="圆角矩形 5"/>
            <p:cNvSpPr/>
            <p:nvPr/>
          </p:nvSpPr>
          <p:spPr>
            <a:xfrm>
              <a:off x="2460919" y="2726826"/>
              <a:ext cx="1787991" cy="54336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矩形框检测</a:t>
              </a:r>
              <a:endPara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3" name="圆角矩形 5"/>
            <p:cNvSpPr/>
            <p:nvPr/>
          </p:nvSpPr>
          <p:spPr>
            <a:xfrm>
              <a:off x="2467240" y="3647754"/>
              <a:ext cx="1787991" cy="491361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图片裁剪</a:t>
              </a:r>
              <a:endPara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5" name="圆角矩形 5"/>
            <p:cNvSpPr/>
            <p:nvPr/>
          </p:nvSpPr>
          <p:spPr>
            <a:xfrm>
              <a:off x="238210" y="3657603"/>
              <a:ext cx="1787991" cy="49136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手部关键点</a:t>
              </a:r>
              <a:endPara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6" name="圆角矩形 5"/>
            <p:cNvSpPr/>
            <p:nvPr/>
          </p:nvSpPr>
          <p:spPr>
            <a:xfrm>
              <a:off x="229112" y="4613602"/>
              <a:ext cx="1787991" cy="491362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手部区域检测</a:t>
              </a:r>
              <a:endPara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17" name="圆角矩形 5"/>
            <p:cNvSpPr/>
            <p:nvPr/>
          </p:nvSpPr>
          <p:spPr>
            <a:xfrm>
              <a:off x="2483529" y="4613602"/>
              <a:ext cx="1755412" cy="489874"/>
            </a:xfrm>
            <a:prstGeom prst="round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标注渲染</a:t>
              </a:r>
              <a:endPara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BFBFB"/>
                </a:clrFrom>
                <a:clrTo>
                  <a:srgbClr val="FBFBFB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114869" y="1025467"/>
              <a:ext cx="2160872" cy="2247596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9" name="圆角矩形 5"/>
            <p:cNvSpPr/>
            <p:nvPr/>
          </p:nvSpPr>
          <p:spPr>
            <a:xfrm>
              <a:off x="784940" y="1151927"/>
              <a:ext cx="1009120" cy="369332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39700" prst="cross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华文中宋" panose="02010600040101010101" pitchFamily="2" charset="-122"/>
                  <a:ea typeface="华文中宋" panose="02010600040101010101" pitchFamily="2" charset="-122"/>
                </a:rPr>
                <a:t>摄像头</a:t>
              </a:r>
              <a:endPara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endParaRPr>
            </a:p>
          </p:txBody>
        </p:sp>
        <p:sp>
          <p:nvSpPr>
            <p:cNvPr id="20" name="圆角矩形 8"/>
            <p:cNvSpPr/>
            <p:nvPr/>
          </p:nvSpPr>
          <p:spPr>
            <a:xfrm>
              <a:off x="114870" y="628544"/>
              <a:ext cx="4331780" cy="5089796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cxnSp>
          <p:nvCxnSpPr>
            <p:cNvPr id="21" name="直接箭头连接符 20"/>
            <p:cNvCxnSpPr>
              <a:stCxn id="10" idx="2"/>
              <a:endCxn id="11" idx="0"/>
            </p:cNvCxnSpPr>
            <p:nvPr/>
          </p:nvCxnSpPr>
          <p:spPr>
            <a:xfrm>
              <a:off x="3338625" y="1584118"/>
              <a:ext cx="6321" cy="35530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1" idx="2"/>
              <a:endCxn id="12" idx="0"/>
            </p:cNvCxnSpPr>
            <p:nvPr/>
          </p:nvCxnSpPr>
          <p:spPr>
            <a:xfrm>
              <a:off x="3344946" y="2380750"/>
              <a:ext cx="9969" cy="34607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5" name="直接箭头连接符 24"/>
            <p:cNvCxnSpPr>
              <a:stCxn id="12" idx="2"/>
              <a:endCxn id="13" idx="0"/>
            </p:cNvCxnSpPr>
            <p:nvPr/>
          </p:nvCxnSpPr>
          <p:spPr>
            <a:xfrm>
              <a:off x="3354915" y="3270187"/>
              <a:ext cx="6321" cy="37756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8" name="直接箭头连接符 27"/>
            <p:cNvCxnSpPr>
              <a:stCxn id="13" idx="1"/>
              <a:endCxn id="15" idx="3"/>
            </p:cNvCxnSpPr>
            <p:nvPr/>
          </p:nvCxnSpPr>
          <p:spPr>
            <a:xfrm flipH="1">
              <a:off x="2026201" y="3893435"/>
              <a:ext cx="441039" cy="984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接箭头连接符 30"/>
            <p:cNvCxnSpPr>
              <a:stCxn id="9" idx="3"/>
            </p:cNvCxnSpPr>
            <p:nvPr/>
          </p:nvCxnSpPr>
          <p:spPr>
            <a:xfrm flipV="1">
              <a:off x="1794060" y="1324380"/>
              <a:ext cx="793988" cy="1221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32" name="直接箭头连接符 31"/>
            <p:cNvCxnSpPr>
              <a:stCxn id="15" idx="2"/>
              <a:endCxn id="16" idx="0"/>
            </p:cNvCxnSpPr>
            <p:nvPr/>
          </p:nvCxnSpPr>
          <p:spPr>
            <a:xfrm flipH="1">
              <a:off x="1123108" y="4148965"/>
              <a:ext cx="9098" cy="46463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肘形连接符 51"/>
            <p:cNvCxnSpPr/>
            <p:nvPr/>
          </p:nvCxnSpPr>
          <p:spPr>
            <a:xfrm rot="5400000" flipH="1" flipV="1">
              <a:off x="-48948" y="2522581"/>
              <a:ext cx="3849875" cy="1424116"/>
            </a:xfrm>
            <a:prstGeom prst="bentConnector4">
              <a:avLst>
                <a:gd name="adj1" fmla="val -5938"/>
                <a:gd name="adj2" fmla="val 81388"/>
              </a:avLst>
            </a:prstGeom>
            <a:ln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58" name="肘形连接符 51"/>
            <p:cNvCxnSpPr>
              <a:stCxn id="15" idx="2"/>
              <a:endCxn id="17" idx="0"/>
            </p:cNvCxnSpPr>
            <p:nvPr/>
          </p:nvCxnSpPr>
          <p:spPr>
            <a:xfrm rot="16200000" flipH="1">
              <a:off x="2014402" y="3266768"/>
              <a:ext cx="464637" cy="2229029"/>
            </a:xfrm>
            <a:prstGeom prst="bentConnector3">
              <a:avLst>
                <a:gd name="adj1" fmla="val 50000"/>
              </a:avLst>
            </a:prstGeom>
            <a:ln>
              <a:tailEnd type="arrow" w="med" len="med"/>
            </a:ln>
          </p:spPr>
          <p:style>
            <a:lnRef idx="2">
              <a:schemeClr val="accent5"/>
            </a:lnRef>
            <a:fillRef idx="0">
              <a:schemeClr val="accent5"/>
            </a:fillRef>
            <a:effectRef idx="1">
              <a:schemeClr val="accent5"/>
            </a:effectRef>
            <a:fontRef idx="minor">
              <a:schemeClr val="tx1"/>
            </a:fontRef>
          </p:style>
        </p:cxnSp>
      </p:grpSp>
      <p:cxnSp>
        <p:nvCxnSpPr>
          <p:cNvPr id="94" name="肘形连接符 51"/>
          <p:cNvCxnSpPr>
            <a:stCxn id="17" idx="2"/>
            <a:endCxn id="98" idx="2"/>
          </p:cNvCxnSpPr>
          <p:nvPr/>
        </p:nvCxnSpPr>
        <p:spPr>
          <a:xfrm rot="16200000" flipH="1">
            <a:off x="4864827" y="3964994"/>
            <a:ext cx="620460" cy="3408540"/>
          </a:xfrm>
          <a:prstGeom prst="bentConnector3">
            <a:avLst>
              <a:gd name="adj1" fmla="val 136844"/>
            </a:avLst>
          </a:prstGeom>
          <a:ln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96" name="图片 95"/>
          <p:cNvPicPr>
            <a:picLocks noChangeAspect="1"/>
          </p:cNvPicPr>
          <p:nvPr/>
        </p:nvPicPr>
        <p:blipFill>
          <a:blip r:embed="rId3">
            <a:clrChange>
              <a:clrFrom>
                <a:srgbClr val="FBFBFB"/>
              </a:clrFrom>
              <a:clrTo>
                <a:srgbClr val="FBFBFB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162841" y="4273478"/>
            <a:ext cx="1696251" cy="1614235"/>
          </a:xfrm>
          <a:prstGeom prst="rect">
            <a:avLst/>
          </a:prstGeom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  <a:softEdge rad="112500"/>
          </a:effectLst>
        </p:spPr>
      </p:pic>
      <p:sp>
        <p:nvSpPr>
          <p:cNvPr id="98" name="圆角矩形 8"/>
          <p:cNvSpPr/>
          <p:nvPr/>
        </p:nvSpPr>
        <p:spPr>
          <a:xfrm>
            <a:off x="4791178" y="4083207"/>
            <a:ext cx="4176297" cy="1896287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1" name="组合 120"/>
          <p:cNvGrpSpPr/>
          <p:nvPr/>
        </p:nvGrpSpPr>
        <p:grpSpPr>
          <a:xfrm>
            <a:off x="4896914" y="2164903"/>
            <a:ext cx="2151154" cy="1647997"/>
            <a:chOff x="4852375" y="1892300"/>
            <a:chExt cx="1832280" cy="1753704"/>
          </a:xfrm>
          <a:effectLst/>
        </p:grpSpPr>
        <p:pic>
          <p:nvPicPr>
            <p:cNvPr id="106" name="图片 10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10103" y="1892300"/>
              <a:ext cx="1674552" cy="1753704"/>
            </a:xfrm>
            <a:prstGeom prst="rect">
              <a:avLst/>
            </a:prstGeom>
          </p:spPr>
        </p:pic>
        <p:cxnSp>
          <p:nvCxnSpPr>
            <p:cNvPr id="107" name="直接箭头连接符 106"/>
            <p:cNvCxnSpPr/>
            <p:nvPr/>
          </p:nvCxnSpPr>
          <p:spPr>
            <a:xfrm flipH="1" flipV="1">
              <a:off x="4852375" y="2389462"/>
              <a:ext cx="438604" cy="505976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接箭头连接符 109"/>
            <p:cNvCxnSpPr/>
            <p:nvPr/>
          </p:nvCxnSpPr>
          <p:spPr>
            <a:xfrm flipH="1" flipV="1">
              <a:off x="4852375" y="2101817"/>
              <a:ext cx="733323" cy="1320379"/>
            </a:xfrm>
            <a:prstGeom prst="straightConnector1">
              <a:avLst/>
            </a:prstGeom>
            <a:ln w="28575" cmpd="sng">
              <a:solidFill>
                <a:schemeClr val="accent6"/>
              </a:solidFill>
              <a:prstDash val="soli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直接连接符 113"/>
            <p:cNvCxnSpPr/>
            <p:nvPr/>
          </p:nvCxnSpPr>
          <p:spPr>
            <a:xfrm>
              <a:off x="5257456" y="2843925"/>
              <a:ext cx="328242" cy="375283"/>
            </a:xfrm>
            <a:prstGeom prst="line">
              <a:avLst/>
            </a:prstGeom>
            <a:ln w="28575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直接连接符 115"/>
            <p:cNvCxnSpPr/>
            <p:nvPr/>
          </p:nvCxnSpPr>
          <p:spPr>
            <a:xfrm>
              <a:off x="5107853" y="2587777"/>
              <a:ext cx="446205" cy="740831"/>
            </a:xfrm>
            <a:prstGeom prst="line">
              <a:avLst/>
            </a:prstGeom>
            <a:ln w="28575">
              <a:solidFill>
                <a:schemeClr val="accent6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文本框 117"/>
            <p:cNvSpPr txBox="1"/>
            <p:nvPr/>
          </p:nvSpPr>
          <p:spPr>
            <a:xfrm>
              <a:off x="5501153" y="3103552"/>
              <a:ext cx="137450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dirty="0">
                  <a:latin typeface="Arial" panose="020B0604020202020204" pitchFamily="34" charset="0"/>
                  <a:cs typeface="Arial" panose="020B0604020202020204" pitchFamily="34" charset="0"/>
                </a:rPr>
                <a:t>ɑ</a:t>
              </a:r>
              <a:endParaRPr lang="zh-CN" altLang="en-US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任意多边形 15"/>
            <p:cNvSpPr/>
            <p:nvPr/>
          </p:nvSpPr>
          <p:spPr>
            <a:xfrm rot="4375157">
              <a:off x="5485636" y="3191568"/>
              <a:ext cx="60857" cy="45719"/>
            </a:xfrm>
            <a:custGeom>
              <a:avLst/>
              <a:gdLst>
                <a:gd name="connisteX0" fmla="*/ 0 w 127287"/>
                <a:gd name="connsiteY0" fmla="*/ 0 h 190500"/>
                <a:gd name="connisteX1" fmla="*/ 121920 w 127287"/>
                <a:gd name="connsiteY1" fmla="*/ 38100 h 190500"/>
                <a:gd name="connisteX2" fmla="*/ 91440 w 127287"/>
                <a:gd name="connsiteY2" fmla="*/ 190500 h 190500"/>
                <a:gd name="connisteX3" fmla="*/ 45720 w 127287"/>
                <a:gd name="connsiteY3" fmla="*/ 175260 h 190500"/>
              </a:gdLst>
              <a:ahLst/>
              <a:cxnLst>
                <a:cxn ang="0">
                  <a:pos x="connisteX0" y="connsiteY0"/>
                </a:cxn>
                <a:cxn ang="0">
                  <a:pos x="connisteX1" y="connsiteY1"/>
                </a:cxn>
                <a:cxn ang="0">
                  <a:pos x="connisteX2" y="connsiteY2"/>
                </a:cxn>
                <a:cxn ang="0">
                  <a:pos x="connisteX3" y="connsiteY3"/>
                </a:cxn>
              </a:cxnLst>
              <a:rect l="l" t="t" r="r" b="b"/>
              <a:pathLst>
                <a:path w="127288" h="190500">
                  <a:moveTo>
                    <a:pt x="0" y="0"/>
                  </a:moveTo>
                  <a:cubicBezTo>
                    <a:pt x="24765" y="4445"/>
                    <a:pt x="103505" y="0"/>
                    <a:pt x="121920" y="38100"/>
                  </a:cubicBezTo>
                  <a:cubicBezTo>
                    <a:pt x="140335" y="76200"/>
                    <a:pt x="106680" y="163195"/>
                    <a:pt x="91440" y="190500"/>
                  </a:cubicBez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aphicFrame>
        <p:nvGraphicFramePr>
          <p:cNvPr id="122" name="对象 -2147482577"/>
          <p:cNvGraphicFramePr>
            <a:graphicFrameLocks noChangeAspect="1"/>
          </p:cNvGraphicFramePr>
          <p:nvPr/>
        </p:nvGraphicFramePr>
        <p:xfrm>
          <a:off x="6588223" y="885745"/>
          <a:ext cx="2247573" cy="103187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66" name="" r:id="rId5" imgW="2222500" imgH="1143000" progId="Equation.KSEE3">
                  <p:embed/>
                </p:oleObj>
              </mc:Choice>
              <mc:Fallback>
                <p:oleObj name="" r:id="rId5" imgW="2222500" imgH="1143000" progId="Equation.KSEE3">
                  <p:embed/>
                  <p:pic>
                    <p:nvPicPr>
                      <p:cNvPr id="0" name="对象 -214748257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588223" y="885745"/>
                        <a:ext cx="2247573" cy="1031874"/>
                      </a:xfrm>
                      <a:prstGeom prst="rect">
                        <a:avLst/>
                      </a:prstGeom>
                      <a:solidFill>
                        <a:schemeClr val="accent2">
                          <a:lumMod val="40000"/>
                          <a:lumOff val="60000"/>
                        </a:schemeClr>
                      </a:solidFill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29" name="组合 128"/>
          <p:cNvGrpSpPr/>
          <p:nvPr/>
        </p:nvGrpSpPr>
        <p:grpSpPr>
          <a:xfrm>
            <a:off x="6643193" y="2923834"/>
            <a:ext cx="2091052" cy="724535"/>
            <a:chOff x="6659589" y="2371675"/>
            <a:chExt cx="2091052" cy="724535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cxnSp>
          <p:nvCxnSpPr>
            <p:cNvPr id="124" name="直接箭头连接符 123"/>
            <p:cNvCxnSpPr/>
            <p:nvPr/>
          </p:nvCxnSpPr>
          <p:spPr>
            <a:xfrm>
              <a:off x="6659589" y="3091130"/>
              <a:ext cx="1151890" cy="0"/>
            </a:xfrm>
            <a:prstGeom prst="straightConnector1">
              <a:avLst/>
            </a:prstGeom>
            <a:ln w="28575" cmpd="sng">
              <a:solidFill>
                <a:schemeClr val="accent1">
                  <a:shade val="50000"/>
                </a:schemeClr>
              </a:solidFill>
              <a:prstDash val="solid"/>
              <a:tailEnd type="arrow" w="sm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28" name="组合 127"/>
            <p:cNvGrpSpPr/>
            <p:nvPr/>
          </p:nvGrpSpPr>
          <p:grpSpPr>
            <a:xfrm>
              <a:off x="6659589" y="2371675"/>
              <a:ext cx="2091052" cy="724535"/>
              <a:chOff x="6659589" y="2371675"/>
              <a:chExt cx="2091052" cy="724535"/>
            </a:xfrm>
          </p:grpSpPr>
          <p:cxnSp>
            <p:nvCxnSpPr>
              <p:cNvPr id="123" name="直接箭头连接符 122"/>
              <p:cNvCxnSpPr/>
              <p:nvPr/>
            </p:nvCxnSpPr>
            <p:spPr>
              <a:xfrm flipV="1">
                <a:off x="6659589" y="2371675"/>
                <a:ext cx="863600" cy="719455"/>
              </a:xfrm>
              <a:prstGeom prst="straightConnector1">
                <a:avLst/>
              </a:prstGeom>
              <a:ln w="28575" cmpd="sng">
                <a:solidFill>
                  <a:schemeClr val="accent1">
                    <a:shade val="50000"/>
                  </a:schemeClr>
                </a:solidFill>
                <a:prstDash val="solid"/>
                <a:tailEnd type="arrow" w="sm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5" name="任意多边形 15"/>
              <p:cNvSpPr/>
              <p:nvPr/>
            </p:nvSpPr>
            <p:spPr>
              <a:xfrm>
                <a:off x="6890094" y="2905710"/>
                <a:ext cx="127000" cy="190500"/>
              </a:xfrm>
              <a:custGeom>
                <a:avLst/>
                <a:gdLst>
                  <a:gd name="connisteX0" fmla="*/ 0 w 127287"/>
                  <a:gd name="connsiteY0" fmla="*/ 0 h 190500"/>
                  <a:gd name="connisteX1" fmla="*/ 121920 w 127287"/>
                  <a:gd name="connsiteY1" fmla="*/ 38100 h 190500"/>
                  <a:gd name="connisteX2" fmla="*/ 91440 w 127287"/>
                  <a:gd name="connsiteY2" fmla="*/ 190500 h 190500"/>
                  <a:gd name="connisteX3" fmla="*/ 45720 w 127287"/>
                  <a:gd name="connsiteY3" fmla="*/ 175260 h 190500"/>
                </a:gdLst>
                <a:ahLst/>
                <a:cxnLst>
                  <a:cxn ang="0">
                    <a:pos x="connisteX0" y="connsiteY0"/>
                  </a:cxn>
                  <a:cxn ang="0">
                    <a:pos x="connisteX1" y="connsiteY1"/>
                  </a:cxn>
                  <a:cxn ang="0">
                    <a:pos x="connisteX2" y="connsiteY2"/>
                  </a:cxn>
                  <a:cxn ang="0">
                    <a:pos x="connisteX3" y="connsiteY3"/>
                  </a:cxn>
                </a:cxnLst>
                <a:rect l="l" t="t" r="r" b="b"/>
                <a:pathLst>
                  <a:path w="127288" h="190500">
                    <a:moveTo>
                      <a:pt x="0" y="0"/>
                    </a:moveTo>
                    <a:cubicBezTo>
                      <a:pt x="24765" y="4445"/>
                      <a:pt x="103505" y="0"/>
                      <a:pt x="121920" y="38100"/>
                    </a:cubicBezTo>
                    <a:cubicBezTo>
                      <a:pt x="140335" y="76200"/>
                      <a:pt x="106680" y="163195"/>
                      <a:pt x="91440" y="190500"/>
                    </a:cubicBezTo>
                  </a:path>
                </a:pathLst>
              </a:cu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6" name="文本框 125"/>
              <p:cNvSpPr txBox="1"/>
              <p:nvPr/>
            </p:nvSpPr>
            <p:spPr>
              <a:xfrm>
                <a:off x="7017094" y="2668855"/>
                <a:ext cx="309880" cy="368300"/>
              </a:xfrm>
              <a:prstGeom prst="rect">
                <a:avLst/>
              </a:prstGeom>
              <a:noFill/>
            </p:spPr>
            <p:txBody>
              <a:bodyPr wrap="none" rtlCol="0" anchor="t">
                <a:spAutoFit/>
              </a:bodyPr>
              <a:lstStyle/>
              <a:p>
                <a:r>
                  <a:rPr lang="zh-CN" altLang="en-US" dirty="0">
                    <a:latin typeface="Arial" panose="020B0604020202020204" pitchFamily="34" charset="0"/>
                    <a:cs typeface="Arial" panose="020B0604020202020204" pitchFamily="34" charset="0"/>
                  </a:rPr>
                  <a:t>ɑ</a:t>
                </a:r>
                <a:endParaRPr lang="zh-CN" altLang="en-US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aphicFrame>
            <p:nvGraphicFramePr>
              <p:cNvPr id="127" name="对象 -2147482602"/>
              <p:cNvGraphicFramePr>
                <a:graphicFrameLocks noChangeAspect="1"/>
              </p:cNvGraphicFramePr>
              <p:nvPr/>
            </p:nvGraphicFramePr>
            <p:xfrm>
              <a:off x="7460956" y="2636064"/>
              <a:ext cx="1289685" cy="290195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67" name="" r:id="rId7" imgW="1016000" imgH="228600" progId="Equation.KSEE3">
                      <p:embed/>
                    </p:oleObj>
                  </mc:Choice>
                  <mc:Fallback>
                    <p:oleObj name="" r:id="rId7" imgW="1016000" imgH="228600" progId="Equation.KSEE3">
                      <p:embed/>
                      <p:pic>
                        <p:nvPicPr>
                          <p:cNvPr id="0" name="对象 -2147482602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7460956" y="2636064"/>
                            <a:ext cx="1289685" cy="290195"/>
                          </a:xfrm>
                          <a:prstGeom prst="rect">
                            <a:avLst/>
                          </a:prstGeom>
                          <a:solidFill>
                            <a:schemeClr val="accent2">
                              <a:lumMod val="40000"/>
                              <a:lumOff val="60000"/>
                            </a:schemeClr>
                          </a:solidFill>
                          <a:ln w="38100">
                            <a:noFill/>
                            <a:miter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sp>
        <p:nvSpPr>
          <p:cNvPr id="130" name="圆角矩形 8"/>
          <p:cNvSpPr/>
          <p:nvPr/>
        </p:nvSpPr>
        <p:spPr>
          <a:xfrm>
            <a:off x="4791179" y="2132856"/>
            <a:ext cx="4176297" cy="1753704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2" name="圆角矩形 8"/>
          <p:cNvSpPr/>
          <p:nvPr/>
        </p:nvSpPr>
        <p:spPr>
          <a:xfrm>
            <a:off x="4791179" y="831074"/>
            <a:ext cx="4176297" cy="110030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34" name="圆角矩形 5"/>
          <p:cNvSpPr/>
          <p:nvPr/>
        </p:nvSpPr>
        <p:spPr>
          <a:xfrm>
            <a:off x="7338981" y="2300381"/>
            <a:ext cx="1475234" cy="35044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弯曲度计算</a:t>
            </a:r>
            <a:endParaRPr lang="zh-CN" alt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135" name="圆角矩形 5"/>
          <p:cNvSpPr/>
          <p:nvPr/>
        </p:nvSpPr>
        <p:spPr>
          <a:xfrm>
            <a:off x="7517591" y="1500529"/>
            <a:ext cx="1158785" cy="33301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特征构建</a:t>
            </a:r>
            <a:endParaRPr lang="zh-CN" altLang="en-US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59" name="图片 15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11442" y="884102"/>
            <a:ext cx="1297790" cy="1031275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  <p:cxnSp>
        <p:nvCxnSpPr>
          <p:cNvPr id="160" name="直接箭头连接符 159"/>
          <p:cNvCxnSpPr>
            <a:stCxn id="159" idx="3"/>
            <a:endCxn id="122" idx="1"/>
          </p:cNvCxnSpPr>
          <p:nvPr/>
        </p:nvCxnSpPr>
        <p:spPr>
          <a:xfrm>
            <a:off x="6209232" y="1399740"/>
            <a:ext cx="378991" cy="1942"/>
          </a:xfrm>
          <a:prstGeom prst="straightConnector1">
            <a:avLst/>
          </a:prstGeom>
          <a:ln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7" name="直接箭头连接符 166"/>
          <p:cNvCxnSpPr>
            <a:stCxn id="130" idx="0"/>
            <a:endCxn id="132" idx="2"/>
          </p:cNvCxnSpPr>
          <p:nvPr/>
        </p:nvCxnSpPr>
        <p:spPr>
          <a:xfrm flipV="1">
            <a:off x="6879328" y="1931374"/>
            <a:ext cx="0" cy="201482"/>
          </a:xfrm>
          <a:prstGeom prst="straightConnector1">
            <a:avLst/>
          </a:prstGeom>
          <a:ln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>
            <a:stCxn id="98" idx="0"/>
            <a:endCxn id="130" idx="2"/>
          </p:cNvCxnSpPr>
          <p:nvPr/>
        </p:nvCxnSpPr>
        <p:spPr>
          <a:xfrm flipV="1">
            <a:off x="6879327" y="3886560"/>
            <a:ext cx="1" cy="196647"/>
          </a:xfrm>
          <a:prstGeom prst="straightConnector1">
            <a:avLst/>
          </a:prstGeom>
          <a:ln>
            <a:tailEnd type="arrow" w="med" len="me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50294" y="1364236"/>
            <a:ext cx="421753" cy="2428159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Bend Sensor</a:t>
            </a:r>
            <a:endParaRPr lang="zh-CN" altLang="en-US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5" name="直接箭头连接符 34"/>
          <p:cNvCxnSpPr>
            <a:stCxn id="34" idx="2"/>
            <a:endCxn id="36" idx="3"/>
          </p:cNvCxnSpPr>
          <p:nvPr/>
        </p:nvCxnSpPr>
        <p:spPr>
          <a:xfrm flipH="1" flipV="1">
            <a:off x="6146276" y="1550201"/>
            <a:ext cx="204018" cy="102811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圆角矩形 3"/>
          <p:cNvSpPr/>
          <p:nvPr/>
        </p:nvSpPr>
        <p:spPr>
          <a:xfrm>
            <a:off x="4657546" y="1319991"/>
            <a:ext cx="1488730" cy="4604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Initial</a:t>
            </a:r>
            <a:r>
              <a:rPr lang="zh-CN" altLang="en-US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Calibration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8" name="圆角矩形 5"/>
          <p:cNvSpPr/>
          <p:nvPr/>
        </p:nvSpPr>
        <p:spPr>
          <a:xfrm>
            <a:off x="2632092" y="1383334"/>
            <a:ext cx="1677660" cy="4255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Mediapipe</a:t>
            </a:r>
            <a:endParaRPr lang="zh-CN" altLang="en-US" sz="12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2055544" y="1091415"/>
            <a:ext cx="393937" cy="2480285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Gesture image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0" name="直接箭头连接符 39"/>
          <p:cNvCxnSpPr>
            <a:stCxn id="39" idx="6"/>
            <a:endCxn id="44" idx="1"/>
          </p:cNvCxnSpPr>
          <p:nvPr/>
        </p:nvCxnSpPr>
        <p:spPr>
          <a:xfrm>
            <a:off x="2449481" y="2331558"/>
            <a:ext cx="150448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圆角矩形 8"/>
          <p:cNvSpPr/>
          <p:nvPr/>
        </p:nvSpPr>
        <p:spPr>
          <a:xfrm>
            <a:off x="1782832" y="852049"/>
            <a:ext cx="2687249" cy="3305898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782832" y="843036"/>
            <a:ext cx="268174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Cross-source dataset construction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3" name="直接箭头连接符 42"/>
          <p:cNvCxnSpPr>
            <a:stCxn id="38" idx="2"/>
            <a:endCxn id="44" idx="0"/>
          </p:cNvCxnSpPr>
          <p:nvPr/>
        </p:nvCxnSpPr>
        <p:spPr>
          <a:xfrm>
            <a:off x="3470922" y="1808861"/>
            <a:ext cx="0" cy="217343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圆角矩形 12"/>
          <p:cNvSpPr/>
          <p:nvPr/>
        </p:nvSpPr>
        <p:spPr>
          <a:xfrm>
            <a:off x="2599929" y="2026204"/>
            <a:ext cx="1741986" cy="61070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3D </a:t>
            </a:r>
            <a:r>
              <a:rPr lang="en-US" altLang="zh-CN" sz="1600" dirty="0" err="1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Coordiante</a:t>
            </a:r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 Transformation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5" name="直接箭头连接符 44"/>
          <p:cNvCxnSpPr>
            <a:stCxn id="44" idx="2"/>
            <a:endCxn id="46" idx="0"/>
          </p:cNvCxnSpPr>
          <p:nvPr/>
        </p:nvCxnSpPr>
        <p:spPr>
          <a:xfrm>
            <a:off x="3470922" y="2636912"/>
            <a:ext cx="0" cy="2225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6" name="圆角矩形 17"/>
          <p:cNvSpPr/>
          <p:nvPr/>
        </p:nvSpPr>
        <p:spPr>
          <a:xfrm>
            <a:off x="2632092" y="2859457"/>
            <a:ext cx="1677660" cy="4255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Angle Calculation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接箭头连接符 46"/>
          <p:cNvCxnSpPr>
            <a:stCxn id="46" idx="2"/>
            <a:endCxn id="48" idx="0"/>
          </p:cNvCxnSpPr>
          <p:nvPr/>
        </p:nvCxnSpPr>
        <p:spPr>
          <a:xfrm>
            <a:off x="3470922" y="3284984"/>
            <a:ext cx="0" cy="2225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圆角矩形 19"/>
          <p:cNvSpPr/>
          <p:nvPr/>
        </p:nvSpPr>
        <p:spPr>
          <a:xfrm>
            <a:off x="2632092" y="3507529"/>
            <a:ext cx="1677660" cy="425527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Feature Extraction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2" name="圆角矩形 29"/>
          <p:cNvSpPr/>
          <p:nvPr/>
        </p:nvSpPr>
        <p:spPr>
          <a:xfrm>
            <a:off x="4570462" y="839874"/>
            <a:ext cx="2381225" cy="3841878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574505" y="908720"/>
            <a:ext cx="23737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Sensor Data Conversion</a:t>
            </a:r>
            <a:endParaRPr lang="zh-CN" altLang="en-US" sz="1600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5" name="圆角矩形 32"/>
          <p:cNvSpPr/>
          <p:nvPr/>
        </p:nvSpPr>
        <p:spPr>
          <a:xfrm>
            <a:off x="4660298" y="1952057"/>
            <a:ext cx="1483226" cy="4604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Curvature Conversion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6" name="直接箭头连接符 55"/>
          <p:cNvCxnSpPr/>
          <p:nvPr/>
        </p:nvCxnSpPr>
        <p:spPr>
          <a:xfrm>
            <a:off x="5400535" y="1780411"/>
            <a:ext cx="2694" cy="171646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圆角矩形 34"/>
          <p:cNvSpPr/>
          <p:nvPr/>
        </p:nvSpPr>
        <p:spPr>
          <a:xfrm>
            <a:off x="4660298" y="2584123"/>
            <a:ext cx="1483226" cy="46042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State Machine</a:t>
            </a:r>
            <a:endParaRPr lang="en-US" altLang="zh-CN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58" name="直接箭头连接符 57"/>
          <p:cNvCxnSpPr>
            <a:stCxn id="55" idx="2"/>
            <a:endCxn id="57" idx="0"/>
          </p:cNvCxnSpPr>
          <p:nvPr/>
        </p:nvCxnSpPr>
        <p:spPr>
          <a:xfrm>
            <a:off x="5401911" y="2412477"/>
            <a:ext cx="0" cy="171646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7" idx="2"/>
            <a:endCxn id="60" idx="0"/>
          </p:cNvCxnSpPr>
          <p:nvPr/>
        </p:nvCxnSpPr>
        <p:spPr>
          <a:xfrm>
            <a:off x="5401911" y="3044543"/>
            <a:ext cx="0" cy="171646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圆角矩形 37"/>
          <p:cNvSpPr/>
          <p:nvPr/>
        </p:nvSpPr>
        <p:spPr>
          <a:xfrm>
            <a:off x="4660298" y="3216189"/>
            <a:ext cx="1483226" cy="460478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Feature Extraction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1" name="圆角矩形 38"/>
          <p:cNvSpPr/>
          <p:nvPr/>
        </p:nvSpPr>
        <p:spPr>
          <a:xfrm>
            <a:off x="1782833" y="4221088"/>
            <a:ext cx="2665598" cy="126095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39"/>
          <p:cNvSpPr/>
          <p:nvPr/>
        </p:nvSpPr>
        <p:spPr>
          <a:xfrm>
            <a:off x="2214685" y="4365104"/>
            <a:ext cx="1984935" cy="344743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Model Training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4" name="圆角矩形 41"/>
          <p:cNvSpPr/>
          <p:nvPr/>
        </p:nvSpPr>
        <p:spPr>
          <a:xfrm>
            <a:off x="2247422" y="4869160"/>
            <a:ext cx="1952198" cy="491640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Parameter optimization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65" name="直接箭头连接符 64"/>
          <p:cNvCxnSpPr>
            <a:stCxn id="60" idx="2"/>
            <a:endCxn id="69" idx="0"/>
          </p:cNvCxnSpPr>
          <p:nvPr/>
        </p:nvCxnSpPr>
        <p:spPr>
          <a:xfrm>
            <a:off x="5401911" y="3676667"/>
            <a:ext cx="860358" cy="20446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64" idx="3"/>
            <a:endCxn id="68" idx="3"/>
          </p:cNvCxnSpPr>
          <p:nvPr/>
        </p:nvCxnSpPr>
        <p:spPr>
          <a:xfrm>
            <a:off x="4199620" y="5114980"/>
            <a:ext cx="411837" cy="12207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六边形 67"/>
          <p:cNvSpPr/>
          <p:nvPr/>
        </p:nvSpPr>
        <p:spPr>
          <a:xfrm>
            <a:off x="4611457" y="4845857"/>
            <a:ext cx="1507529" cy="562659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Recognize Model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69" name="圆角矩形 46"/>
          <p:cNvSpPr/>
          <p:nvPr/>
        </p:nvSpPr>
        <p:spPr>
          <a:xfrm>
            <a:off x="5761075" y="3881132"/>
            <a:ext cx="1002387" cy="4604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Test Data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70" name="圆角矩形 47"/>
          <p:cNvSpPr/>
          <p:nvPr/>
        </p:nvSpPr>
        <p:spPr>
          <a:xfrm>
            <a:off x="4665848" y="3884121"/>
            <a:ext cx="1002387" cy="460478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User Data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71" name="直接箭头连接符 70"/>
          <p:cNvCxnSpPr>
            <a:stCxn id="60" idx="2"/>
            <a:endCxn id="70" idx="0"/>
          </p:cNvCxnSpPr>
          <p:nvPr/>
        </p:nvCxnSpPr>
        <p:spPr>
          <a:xfrm flipH="1">
            <a:off x="5167042" y="3676667"/>
            <a:ext cx="234869" cy="207454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70" idx="2"/>
          </p:cNvCxnSpPr>
          <p:nvPr/>
        </p:nvCxnSpPr>
        <p:spPr>
          <a:xfrm>
            <a:off x="5167042" y="4344599"/>
            <a:ext cx="7733" cy="500415"/>
          </a:xfrm>
          <a:prstGeom prst="straightConnector1">
            <a:avLst/>
          </a:prstGeom>
          <a:ln w="38100">
            <a:solidFill>
              <a:srgbClr val="F57365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51"/>
          <p:cNvCxnSpPr>
            <a:endCxn id="61" idx="2"/>
          </p:cNvCxnSpPr>
          <p:nvPr/>
        </p:nvCxnSpPr>
        <p:spPr>
          <a:xfrm rot="10800000" flipV="1">
            <a:off x="3115633" y="4524526"/>
            <a:ext cx="3205997" cy="957512"/>
          </a:xfrm>
          <a:prstGeom prst="bentConnector4">
            <a:avLst>
              <a:gd name="adj1" fmla="val 128"/>
              <a:gd name="adj2" fmla="val 123874"/>
            </a:avLst>
          </a:prstGeom>
          <a:ln>
            <a:solidFill>
              <a:srgbClr val="F8D158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68" idx="0"/>
            <a:endCxn id="75" idx="2"/>
          </p:cNvCxnSpPr>
          <p:nvPr/>
        </p:nvCxnSpPr>
        <p:spPr>
          <a:xfrm>
            <a:off x="6118986" y="5127187"/>
            <a:ext cx="365670" cy="3404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椭圆 74"/>
          <p:cNvSpPr/>
          <p:nvPr/>
        </p:nvSpPr>
        <p:spPr>
          <a:xfrm>
            <a:off x="6484656" y="4780953"/>
            <a:ext cx="1063749" cy="699275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dirty="0">
                <a:solidFill>
                  <a:schemeClr val="tx1"/>
                </a:solidFill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Result</a:t>
            </a:r>
            <a:endParaRPr lang="zh-CN" altLang="en-US" sz="1600" dirty="0">
              <a:solidFill>
                <a:schemeClr val="tx1"/>
              </a:solidFill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cxnSp>
        <p:nvCxnSpPr>
          <p:cNvPr id="179" name="直接箭头连接符 178"/>
          <p:cNvCxnSpPr/>
          <p:nvPr/>
        </p:nvCxnSpPr>
        <p:spPr>
          <a:xfrm flipH="1">
            <a:off x="3346190" y="4725144"/>
            <a:ext cx="1" cy="181145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/>
          <p:nvPr/>
        </p:nvCxnSpPr>
        <p:spPr>
          <a:xfrm flipH="1">
            <a:off x="3470923" y="4011787"/>
            <a:ext cx="1" cy="497741"/>
          </a:xfrm>
          <a:prstGeom prst="straightConnector1">
            <a:avLst/>
          </a:prstGeom>
          <a:ln w="38100">
            <a:solidFill>
              <a:srgbClr val="F57365"/>
            </a:solidFill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740352" y="5594331"/>
            <a:ext cx="1403648" cy="466898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830127"/>
            <a:ext cx="9144000" cy="5260848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713677" y="0"/>
            <a:ext cx="1716858" cy="685800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319950" y="52809"/>
            <a:ext cx="1780442" cy="685800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257867" y="54049"/>
            <a:ext cx="2866667" cy="6752381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7813798" y="0"/>
            <a:ext cx="2330388" cy="685800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0" y="2790905"/>
            <a:ext cx="1495238" cy="1276190"/>
          </a:xfrm>
          <a:prstGeom prst="rect">
            <a:avLst/>
          </a:prstGeom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</p:pic>
      <p:sp>
        <p:nvSpPr>
          <p:cNvPr id="46" name="圆角矩形 8"/>
          <p:cNvSpPr/>
          <p:nvPr/>
        </p:nvSpPr>
        <p:spPr>
          <a:xfrm>
            <a:off x="1571423" y="-14514"/>
            <a:ext cx="4519416" cy="6919260"/>
          </a:xfrm>
          <a:prstGeom prst="roundRect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prstDash val="dash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7" name="圆角矩形 8"/>
          <p:cNvSpPr/>
          <p:nvPr/>
        </p:nvSpPr>
        <p:spPr>
          <a:xfrm>
            <a:off x="6276904" y="-20599"/>
            <a:ext cx="3867281" cy="6919260"/>
          </a:xfrm>
          <a:prstGeom prst="roundRect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prstDash val="dash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8" name="矩形: 圆角 47"/>
          <p:cNvSpPr/>
          <p:nvPr/>
        </p:nvSpPr>
        <p:spPr>
          <a:xfrm>
            <a:off x="3114921" y="-203181"/>
            <a:ext cx="1275477" cy="480530"/>
          </a:xfrm>
          <a:prstGeom prst="round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Model</a:t>
            </a:r>
            <a:endParaRPr lang="zh-CN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9" name="矩形: 圆角 48"/>
          <p:cNvSpPr/>
          <p:nvPr/>
        </p:nvSpPr>
        <p:spPr>
          <a:xfrm>
            <a:off x="7316155" y="-208608"/>
            <a:ext cx="1275477" cy="480530"/>
          </a:xfrm>
          <a:prstGeom prst="roundRect">
            <a:avLst/>
          </a:prstGeom>
          <a:solidFill>
            <a:schemeClr val="accent5">
              <a:lumMod val="75000"/>
            </a:schemeClr>
          </a:solidFill>
          <a:effectLst>
            <a:outerShdw blurRad="50800" dist="38100" algn="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Output</a:t>
            </a:r>
            <a:endParaRPr lang="zh-CN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0" name="圆角矩形 8"/>
          <p:cNvSpPr/>
          <p:nvPr/>
        </p:nvSpPr>
        <p:spPr>
          <a:xfrm>
            <a:off x="-76185" y="2790905"/>
            <a:ext cx="1461542" cy="1323890"/>
          </a:xfrm>
          <a:prstGeom prst="roundRect">
            <a:avLst/>
          </a:prstGeom>
          <a:noFill/>
          <a:ln w="38100" cmpd="sng">
            <a:solidFill>
              <a:schemeClr val="accent1">
                <a:shade val="50000"/>
              </a:schemeClr>
            </a:solidFill>
            <a:prstDash val="dash"/>
          </a:ln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矩形: 圆角 37"/>
          <p:cNvSpPr/>
          <p:nvPr/>
        </p:nvSpPr>
        <p:spPr>
          <a:xfrm>
            <a:off x="16847" y="2132856"/>
            <a:ext cx="1275477" cy="480530"/>
          </a:xfrm>
          <a:prstGeom prst="roundRect">
            <a:avLst/>
          </a:prstGeom>
          <a:solidFill>
            <a:schemeClr val="accent5">
              <a:lumMod val="75000"/>
            </a:schemeClr>
          </a:solidFill>
          <a:effectLst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b="1" dirty="0">
                <a:solidFill>
                  <a:schemeClr val="tx1"/>
                </a:solidFill>
                <a:latin typeface="+mn-ea"/>
              </a:rPr>
              <a:t>Input Data</a:t>
            </a:r>
            <a:endParaRPr lang="zh-CN" altLang="en-US" sz="1600" b="1" dirty="0">
              <a:solidFill>
                <a:schemeClr val="tx1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表格 21"/>
          <p:cNvGraphicFramePr/>
          <p:nvPr>
            <p:custDataLst>
              <p:tags r:id="rId1"/>
            </p:custDataLst>
          </p:nvPr>
        </p:nvGraphicFramePr>
        <p:xfrm>
          <a:off x="0" y="908720"/>
          <a:ext cx="9117722" cy="48590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195736"/>
                <a:gridCol w="1814854"/>
                <a:gridCol w="1787353"/>
                <a:gridCol w="1687203"/>
                <a:gridCol w="1632576"/>
              </a:tblGrid>
              <a:tr h="5194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/>
                        <a:t> </a:t>
                      </a: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Classifier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Unstandardized Bend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Unstandardized Features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Standardized Bend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Standardized Features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819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KNN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0.9467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0.9333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819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Linear-SVM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0.9800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0.9733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82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Polynomial-SVM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0.9667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0.9467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0.9367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82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Gaussian-SVM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0.9667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0.9600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82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Sigmoid-SVM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0.0300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0.9233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0.8900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0.9400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819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Decision Tree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0.8567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0.8500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0.8567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0.8467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813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Gradient Boosting DT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0.9033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0.9100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0.9033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0.9133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82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Random Forest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0.9200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0.9300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0.9600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  <a:tr h="4819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Gaussian Bayes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0.8267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0.8267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22" name="表格 21"/>
          <p:cNvGraphicFramePr/>
          <p:nvPr>
            <p:custDataLst>
              <p:tags r:id="rId1"/>
            </p:custDataLst>
          </p:nvPr>
        </p:nvGraphicFramePr>
        <p:xfrm>
          <a:off x="7625" y="758190"/>
          <a:ext cx="9117722" cy="534162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{21E4AEA4-8DFA-4A89-87EB-49C32662AFE0}</a:tableStyleId>
              </a:tblPr>
              <a:tblGrid>
                <a:gridCol w="2430368"/>
                <a:gridCol w="1580222"/>
                <a:gridCol w="1787353"/>
                <a:gridCol w="1687203"/>
                <a:gridCol w="1632576"/>
              </a:tblGrid>
              <a:tr h="5194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0" dirty="0"/>
                        <a:t> </a:t>
                      </a: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分类器名称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未标准化弯曲度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未标准化特征向量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标准化弯曲度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6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标准化特征向量</a:t>
                      </a:r>
                      <a:endParaRPr lang="en-US" altLang="en-US" sz="16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19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K近邻算法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0.9467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0.9333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19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线性核支持向量机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0.9800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0.9733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多项式核支持向量机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0.9667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0.9467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0.9367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高斯核支持向量机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0.9667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0.9700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0.9600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sigmoid核支持向量机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0.0300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0.9233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0.8900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0.9400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19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决策树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0.8567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0.8500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0.8567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0.8467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133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梯度提升决策树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0.9033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0.9100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0.9033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0.9133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随机森林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0.9200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0.9567</a:t>
                      </a:r>
                      <a:endParaRPr lang="en-US" altLang="en-US" sz="1400" b="1" kern="120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0.9300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0.9600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1965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高斯贝叶斯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0.8267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0.8267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0.9500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 err="1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AdaBoost算法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0.5533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0.4967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0.5533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sz="1400" b="1" kern="1200" dirty="0"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0.4967</a:t>
                      </a:r>
                      <a:endParaRPr lang="en-US" altLang="en-US" sz="1400" b="1" kern="1200" dirty="0"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>
                    <a:cell3D prstMaterial="dkEdge">
                      <a:bevel prst="convex"/>
                      <a:lightRig rig="flood" dir="t"/>
                    </a:cell3D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155142" y="3285895"/>
            <a:ext cx="3094067" cy="68165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弯曲传感器电阻随着弯曲程度增大而增大。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0907" y="1113228"/>
            <a:ext cx="2824214" cy="2118049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3271438" y="988478"/>
            <a:ext cx="2601124" cy="3612560"/>
            <a:chOff x="5381765" y="980728"/>
            <a:chExt cx="2511920" cy="4246682"/>
          </a:xfrm>
        </p:grpSpPr>
        <p:cxnSp>
          <p:nvCxnSpPr>
            <p:cNvPr id="11" name="直接连接符 10"/>
            <p:cNvCxnSpPr/>
            <p:nvPr/>
          </p:nvCxnSpPr>
          <p:spPr>
            <a:xfrm>
              <a:off x="5820410" y="1381125"/>
              <a:ext cx="473075" cy="1905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直接连接符 11"/>
            <p:cNvCxnSpPr>
              <a:endCxn id="26" idx="0"/>
            </p:cNvCxnSpPr>
            <p:nvPr/>
          </p:nvCxnSpPr>
          <p:spPr>
            <a:xfrm>
              <a:off x="6039733" y="1368787"/>
              <a:ext cx="1" cy="3470563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5881301" y="1710700"/>
              <a:ext cx="316865" cy="108585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 flipH="1">
              <a:off x="6039698" y="2796550"/>
              <a:ext cx="70" cy="819038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矩形 17"/>
            <p:cNvSpPr/>
            <p:nvPr/>
          </p:nvSpPr>
          <p:spPr>
            <a:xfrm>
              <a:off x="5886809" y="3615589"/>
              <a:ext cx="305848" cy="801310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/>
            <p:nvPr/>
          </p:nvCxnSpPr>
          <p:spPr>
            <a:xfrm flipH="1">
              <a:off x="6036379" y="4416898"/>
              <a:ext cx="6708" cy="422452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直接连接符 19"/>
            <p:cNvCxnSpPr/>
            <p:nvPr/>
          </p:nvCxnSpPr>
          <p:spPr>
            <a:xfrm>
              <a:off x="6038215" y="3326165"/>
              <a:ext cx="868045" cy="254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6185948" y="2115617"/>
              <a:ext cx="1574800" cy="38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Flex</a:t>
              </a:r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6318885" y="3930015"/>
              <a:ext cx="1574800" cy="38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aphicFrame>
          <p:nvGraphicFramePr>
            <p:cNvPr id="23" name="对象 22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6697701" y="2191276"/>
            <a:ext cx="274955" cy="335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6" name="" r:id="rId2" imgW="177165" imgH="215900" progId="Equation.KSEE3">
                    <p:embed/>
                  </p:oleObj>
                </mc:Choice>
                <mc:Fallback>
                  <p:oleObj name="" r:id="rId2" imgW="177165" imgH="215900" progId="Equation.KSEE3">
                    <p:embed/>
                    <p:pic>
                      <p:nvPicPr>
                        <p:cNvPr id="0" name="对象 22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3"/>
                        <a:stretch>
                          <a:fillRect/>
                        </a:stretch>
                      </p:blipFill>
                      <p:spPr>
                        <a:xfrm>
                          <a:off x="6697701" y="2191276"/>
                          <a:ext cx="274955" cy="3352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" name="对象 23">
              <a:hlinkClick r:id="" action="ppaction://ole?verb=0"/>
            </p:cNvPr>
            <p:cNvGraphicFramePr>
              <a:graphicFrameLocks noChangeAspect="1"/>
            </p:cNvGraphicFramePr>
            <p:nvPr/>
          </p:nvGraphicFramePr>
          <p:xfrm>
            <a:off x="6332163" y="4007098"/>
            <a:ext cx="295910" cy="33528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097" name="" r:id="rId4" imgW="190500" imgH="215900" progId="Equation.KSEE3">
                    <p:embed/>
                  </p:oleObj>
                </mc:Choice>
                <mc:Fallback>
                  <p:oleObj name="" r:id="rId4" imgW="190500" imgH="215900" progId="Equation.KSEE3">
                    <p:embed/>
                    <p:pic>
                      <p:nvPicPr>
                        <p:cNvPr id="0" name="对象 23">
                          <a:hlinkClick r:id="" action="ppaction://ole?verb=0"/>
                        </p:cNvPr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6332163" y="4007098"/>
                          <a:ext cx="295910" cy="33528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5" name="文本框 24"/>
            <p:cNvSpPr txBox="1"/>
            <p:nvPr/>
          </p:nvSpPr>
          <p:spPr>
            <a:xfrm>
              <a:off x="5381765" y="980728"/>
              <a:ext cx="1315935" cy="38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+5V</a:t>
              </a:r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（</a:t>
              </a:r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Vin)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5674195" y="4839351"/>
              <a:ext cx="731076" cy="3880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GND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405270" y="3931439"/>
              <a:ext cx="731076" cy="43416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10k</a:t>
              </a:r>
              <a:endPara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特点二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跨源转化，弯曲量化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9988" y="3536912"/>
            <a:ext cx="4179418" cy="3171213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3925" y="740324"/>
            <a:ext cx="4651028" cy="2677728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6664058" y="4620268"/>
            <a:ext cx="2479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effectLst/>
                <a:latin typeface="Consolas" panose="020B0609020204030204" pitchFamily="49" charset="0"/>
              </a:rPr>
              <a:t>Y=</a:t>
            </a:r>
            <a:r>
              <a:rPr lang="pt-BR" altLang="zh-CN" b="0" dirty="0">
                <a:effectLst/>
                <a:latin typeface="Consolas" panose="020B0609020204030204" pitchFamily="49" charset="0"/>
              </a:rPr>
              <a:t>a*x*x+b*x+c;</a:t>
            </a:r>
            <a:endParaRPr lang="pt-BR" altLang="zh-CN" b="0" dirty="0">
              <a:effectLst/>
              <a:latin typeface="Consolas" panose="020B0609020204030204" pitchFamily="49" charset="0"/>
            </a:endParaRPr>
          </a:p>
        </p:txBody>
      </p:sp>
      <p:sp>
        <p:nvSpPr>
          <p:cNvPr id="41" name="圆角矩形 28"/>
          <p:cNvSpPr/>
          <p:nvPr/>
        </p:nvSpPr>
        <p:spPr>
          <a:xfrm>
            <a:off x="103150" y="4615377"/>
            <a:ext cx="4492486" cy="1692308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传感器误差，不同传感器同一个状态电阻值不太一样；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同一传感器，不同弯曲程度电阻不同。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弯曲时，数据存在抖动。</a:t>
            </a:r>
            <a:endParaRPr lang="en-US" altLang="zh-CN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直接用杜邦线插入接线，存在偏差；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2" name="图片 41"/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6652" y="5987137"/>
            <a:ext cx="779514" cy="870863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321" y="756632"/>
            <a:ext cx="807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数据量化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圆角矩形 14"/>
          <p:cNvSpPr/>
          <p:nvPr/>
        </p:nvSpPr>
        <p:spPr>
          <a:xfrm>
            <a:off x="3275856" y="6280900"/>
            <a:ext cx="3384376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电压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-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弯曲度数转化</a:t>
            </a:r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53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组数据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760686"/>
            <a:ext cx="9144000" cy="5336628"/>
          </a:xfrm>
          <a:prstGeom prst="rect">
            <a:avLst/>
          </a:prstGeom>
        </p:spPr>
      </p:pic>
      <p:sp>
        <p:nvSpPr>
          <p:cNvPr id="7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特点二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跨源转化，弯曲量化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应用场景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1374" y="2030652"/>
            <a:ext cx="2892626" cy="249879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grpSp>
        <p:nvGrpSpPr>
          <p:cNvPr id="22" name="组合 21"/>
          <p:cNvGrpSpPr/>
          <p:nvPr/>
        </p:nvGrpSpPr>
        <p:grpSpPr>
          <a:xfrm>
            <a:off x="3268418" y="2030652"/>
            <a:ext cx="2892626" cy="2526201"/>
            <a:chOff x="815811" y="2564904"/>
            <a:chExt cx="3144121" cy="2310539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5811" y="3723443"/>
              <a:ext cx="1579567" cy="1152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24" name="图片 23"/>
            <p:cNvPicPr preferRelativeResize="0"/>
            <p:nvPr/>
          </p:nvPicPr>
          <p:blipFill>
            <a:blip r:embed="rId4"/>
            <a:stretch>
              <a:fillRect/>
            </a:stretch>
          </p:blipFill>
          <p:spPr>
            <a:xfrm>
              <a:off x="818774" y="2564904"/>
              <a:ext cx="1570750" cy="117165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25" name="图片 2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389524" y="2564904"/>
              <a:ext cx="1570408" cy="11704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389183" y="3734431"/>
              <a:ext cx="1570749" cy="113730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</p:grpSp>
      <p:sp>
        <p:nvSpPr>
          <p:cNvPr id="27" name="箭头: 下弧形 26"/>
          <p:cNvSpPr/>
          <p:nvPr/>
        </p:nvSpPr>
        <p:spPr>
          <a:xfrm>
            <a:off x="5712891" y="4638900"/>
            <a:ext cx="2892626" cy="676723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8" name="圆角矩形 5"/>
          <p:cNvSpPr/>
          <p:nvPr/>
        </p:nvSpPr>
        <p:spPr>
          <a:xfrm>
            <a:off x="6300091" y="5361529"/>
            <a:ext cx="2148316" cy="62903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Human-machine</a:t>
            </a:r>
            <a:endParaRPr lang="en-US" altLang="zh-CN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 collaboration</a:t>
            </a:r>
            <a:endParaRPr lang="zh-CN" altLang="en-US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30" name="箭头: 下弧形 29"/>
          <p:cNvSpPr/>
          <p:nvPr/>
        </p:nvSpPr>
        <p:spPr>
          <a:xfrm flipH="1">
            <a:off x="842819" y="4638900"/>
            <a:ext cx="2890621" cy="629038"/>
          </a:xfrm>
          <a:prstGeom prst="curved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圆角矩形 5"/>
          <p:cNvSpPr/>
          <p:nvPr/>
        </p:nvSpPr>
        <p:spPr>
          <a:xfrm>
            <a:off x="1100039" y="5361529"/>
            <a:ext cx="2148316" cy="630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Intelligent</a:t>
            </a:r>
            <a:endParaRPr lang="en-US" altLang="zh-CN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Contactless input</a:t>
            </a:r>
            <a:endParaRPr lang="zh-CN" altLang="en-US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4109208" y="4158940"/>
            <a:ext cx="1229068" cy="1421084"/>
            <a:chOff x="5392938" y="3624947"/>
            <a:chExt cx="1229068" cy="1421084"/>
          </a:xfrm>
        </p:grpSpPr>
        <p:sp>
          <p:nvSpPr>
            <p:cNvPr id="35" name="箭头: 环形 34"/>
            <p:cNvSpPr/>
            <p:nvPr/>
          </p:nvSpPr>
          <p:spPr>
            <a:xfrm flipV="1">
              <a:off x="5392938" y="3624947"/>
              <a:ext cx="1229068" cy="1343669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7" name="箭头: 环形 36"/>
            <p:cNvSpPr/>
            <p:nvPr/>
          </p:nvSpPr>
          <p:spPr>
            <a:xfrm flipH="1">
              <a:off x="5392938" y="3702362"/>
              <a:ext cx="1229068" cy="1343669"/>
            </a:xfrm>
            <a:prstGeom prst="circular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pic>
        <p:nvPicPr>
          <p:cNvPr id="38" name="图片 3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425" y="2042455"/>
            <a:ext cx="2890621" cy="250285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9" name="TextBox 151"/>
          <p:cNvSpPr txBox="1"/>
          <p:nvPr/>
        </p:nvSpPr>
        <p:spPr>
          <a:xfrm>
            <a:off x="0" y="1124744"/>
            <a:ext cx="9144000" cy="76944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lvl="0"/>
            <a:r>
              <a:rPr lang="en-US" altLang="zh-CN" sz="2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Glove </a:t>
            </a:r>
            <a:r>
              <a:rPr lang="en-US" altLang="zh-CN" sz="2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are widely used in our daily work, which can be given intelligence to keep security, enable smart work.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圆角矩形 5"/>
          <p:cNvSpPr/>
          <p:nvPr/>
        </p:nvSpPr>
        <p:spPr>
          <a:xfrm>
            <a:off x="3865506" y="5361530"/>
            <a:ext cx="1737059" cy="62903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gamma/>
                <a:shade val="60000"/>
                <a:invGamma/>
              </a:schemeClr>
            </a:outerShdw>
          </a:effectLst>
        </p:spPr>
        <p:txBody>
          <a:bodyPr vert="horz" wrap="none" lIns="91440" tIns="45720" rIns="91440" bIns="45720" numCol="1" rtlCol="0" anchor="ctr" anchorCtr="0" compatLnSpc="1"/>
          <a:lstStyle/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Barrier-free </a:t>
            </a:r>
            <a:endParaRPr lang="en-US" altLang="zh-CN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sz="2000" b="1" dirty="0">
                <a:solidFill>
                  <a:srgbClr val="CC3300"/>
                </a:solidFill>
                <a:latin typeface="Times New Roman" panose="02020603050405020304" pitchFamily="18" charset="0"/>
                <a:ea typeface="黑体" panose="02010609060101010101" pitchFamily="2" charset="-122"/>
                <a:cs typeface="Times New Roman" panose="02020603050405020304" pitchFamily="18" charset="0"/>
              </a:rPr>
              <a:t>Talk</a:t>
            </a:r>
            <a:endParaRPr lang="zh-CN" altLang="en-US" sz="2000" b="1" dirty="0">
              <a:solidFill>
                <a:srgbClr val="CC3300"/>
              </a:solidFill>
              <a:latin typeface="Times New Roman" panose="02020603050405020304" pitchFamily="18" charset="0"/>
              <a:ea typeface="黑体" panose="0201060906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2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特点三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边缘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AI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推理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242" y="1417604"/>
            <a:ext cx="4381500" cy="1668780"/>
          </a:xfrm>
          <a:prstGeom prst="rect">
            <a:avLst/>
          </a:prstGeom>
        </p:spPr>
      </p:pic>
      <p:sp>
        <p:nvSpPr>
          <p:cNvPr id="29" name="圆角矩形 14"/>
          <p:cNvSpPr/>
          <p:nvPr/>
        </p:nvSpPr>
        <p:spPr>
          <a:xfrm>
            <a:off x="1455989" y="863926"/>
            <a:ext cx="1656184" cy="350476"/>
          </a:xfrm>
          <a:prstGeom prst="roundRect">
            <a:avLst/>
          </a:prstGeom>
          <a:solidFill>
            <a:srgbClr val="C7EFF9"/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实时状态切割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6742" y="717175"/>
            <a:ext cx="4351852" cy="3466077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15816" y="4036716"/>
            <a:ext cx="3772972" cy="2829729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8144" y="4074129"/>
            <a:ext cx="3759616" cy="2819712"/>
          </a:xfrm>
          <a:prstGeom prst="rect">
            <a:avLst/>
          </a:prstGeom>
        </p:spPr>
      </p:pic>
      <p:pic>
        <p:nvPicPr>
          <p:cNvPr id="7170" name="Picture 2" descr="手机矢量】素材_免费手机矢量图片素材_手机矢量素材大全_万素网"/>
          <p:cNvPicPr>
            <a:picLocks noChangeAspect="1" noChangeArrowheads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97326" l="0" r="100000">
                        <a14:foregroundMark x1="15082" y1="70321" x2="15082" y2="70321"/>
                        <a14:foregroundMark x1="19344" y1="67914" x2="19344" y2="67914"/>
                        <a14:foregroundMark x1="23279" y1="72995" x2="23279" y2="72995"/>
                        <a14:foregroundMark x1="26557" y1="77273" x2="26557" y2="77273"/>
                        <a14:foregroundMark x1="28525" y1="80749" x2="28525" y2="80749"/>
                        <a14:foregroundMark x1="28525" y1="80749" x2="28525" y2="80749"/>
                        <a14:foregroundMark x1="32295" y1="86096" x2="32295" y2="86096"/>
                        <a14:foregroundMark x1="32295" y1="86096" x2="32295" y2="86096"/>
                        <a14:foregroundMark x1="34098" y1="95722" x2="34098" y2="95722"/>
                        <a14:foregroundMark x1="35246" y1="85027" x2="35246" y2="85027"/>
                        <a14:foregroundMark x1="35246" y1="85027" x2="35246" y2="85027"/>
                        <a14:foregroundMark x1="20820" y1="74064" x2="20820" y2="74064"/>
                        <a14:foregroundMark x1="20820" y1="74064" x2="20820" y2="74064"/>
                        <a14:foregroundMark x1="20820" y1="74064" x2="20820" y2="74064"/>
                        <a14:foregroundMark x1="40164" y1="66310" x2="40164" y2="66310"/>
                        <a14:foregroundMark x1="64590" y1="67380" x2="64590" y2="67380"/>
                        <a14:foregroundMark x1="64590" y1="67380" x2="64590" y2="67380"/>
                        <a14:foregroundMark x1="66393" y1="64439" x2="66393" y2="64439"/>
                        <a14:foregroundMark x1="66393" y1="64439" x2="66393" y2="64439"/>
                        <a14:foregroundMark x1="69508" y1="61765" x2="69508" y2="61765"/>
                        <a14:foregroundMark x1="69508" y1="61765" x2="69508" y2="61765"/>
                        <a14:foregroundMark x1="89180" y1="39840" x2="89180" y2="39840"/>
                        <a14:foregroundMark x1="89180" y1="39840" x2="89180" y2="39840"/>
                        <a14:foregroundMark x1="89180" y1="39840" x2="89180" y2="39840"/>
                        <a14:foregroundMark x1="88033" y1="42246" x2="38197" y2="87701"/>
                        <a14:foregroundMark x1="10000" y1="57754" x2="34426" y2="94118"/>
                        <a14:foregroundMark x1="19344" y1="86364" x2="3934" y2="60695"/>
                        <a14:foregroundMark x1="1475" y1="66043" x2="64262" y2="3743"/>
                        <a14:foregroundMark x1="62459" y1="3476" x2="1148" y2="60963"/>
                        <a14:foregroundMark x1="64918" y1="4278" x2="98525" y2="38235"/>
                        <a14:foregroundMark x1="98033" y1="33690" x2="74426" y2="5882"/>
                        <a14:foregroundMark x1="95902" y1="39037" x2="34098" y2="97326"/>
                        <a14:foregroundMark x1="97705" y1="29412" x2="97705" y2="29412"/>
                        <a14:foregroundMark x1="97049" y1="27807" x2="79836" y2="13369"/>
                        <a14:foregroundMark x1="98689" y1="28610" x2="98689" y2="28610"/>
                        <a14:foregroundMark x1="98197" y1="28610" x2="74426" y2="4545"/>
                        <a14:foregroundMark x1="96230" y1="31016" x2="96230" y2="31016"/>
                        <a14:foregroundMark x1="99344" y1="28075" x2="76230" y2="4813"/>
                        <a14:foregroundMark x1="78197" y1="17380" x2="78197" y2="17380"/>
                        <a14:backgroundMark x1="57869" y1="6417" x2="63934" y2="802"/>
                        <a14:backgroundMark x1="82295" y1="5882" x2="75738" y2="267"/>
                        <a14:backgroundMark x1="79672" y1="5080" x2="74098" y2="267"/>
                        <a14:backgroundMark x1="79180" y1="6684" x2="73607" y2="0"/>
                        <a14:backgroundMark x1="76066" y1="3209" x2="71311" y2="0"/>
                        <a14:backgroundMark x1="75902" y1="4813" x2="99672" y2="28610"/>
                        <a14:backgroundMark x1="97049" y1="15241" x2="97049" y2="15241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406" y="3429000"/>
            <a:ext cx="3374910" cy="2069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对话气泡: 圆角矩形 7"/>
          <p:cNvSpPr/>
          <p:nvPr/>
        </p:nvSpPr>
        <p:spPr>
          <a:xfrm>
            <a:off x="1086314" y="3730392"/>
            <a:ext cx="1325446" cy="634712"/>
          </a:xfrm>
          <a:prstGeom prst="wedgeRoundRectCallou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bg1"/>
                </a:solidFill>
              </a:rPr>
              <a:t>实时推理</a:t>
            </a:r>
            <a:endParaRPr lang="zh-CN" alt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硬件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1640" y="1268760"/>
            <a:ext cx="6840760" cy="5110988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软件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871704"/>
            <a:ext cx="9144000" cy="5114591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321" y="756632"/>
            <a:ext cx="807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数据拟合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特点四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369" y="937549"/>
            <a:ext cx="4557524" cy="3042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4" name="圆角矩形 14"/>
          <p:cNvSpPr/>
          <p:nvPr/>
        </p:nvSpPr>
        <p:spPr>
          <a:xfrm>
            <a:off x="1713727" y="1120830"/>
            <a:ext cx="1339973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滑动平均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7106" y="937549"/>
            <a:ext cx="4382177" cy="2996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5" name="圆角矩形 14"/>
          <p:cNvSpPr/>
          <p:nvPr/>
        </p:nvSpPr>
        <p:spPr>
          <a:xfrm>
            <a:off x="6259467" y="1120830"/>
            <a:ext cx="1339973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Kalman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3934613"/>
            <a:ext cx="4737671" cy="25761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圆角矩形 14"/>
          <p:cNvSpPr/>
          <p:nvPr/>
        </p:nvSpPr>
        <p:spPr>
          <a:xfrm>
            <a:off x="1713726" y="3966213"/>
            <a:ext cx="1339973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UKF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1122" y="3934612"/>
            <a:ext cx="4382176" cy="26672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8" name="圆角矩形 14"/>
          <p:cNvSpPr/>
          <p:nvPr/>
        </p:nvSpPr>
        <p:spPr>
          <a:xfrm>
            <a:off x="6259467" y="3934501"/>
            <a:ext cx="1339973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低通滤波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5757" y="1110457"/>
            <a:ext cx="4666300" cy="27802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750" y="3734892"/>
            <a:ext cx="4504307" cy="309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7361" y="3645024"/>
            <a:ext cx="4784183" cy="3182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6300" y="875815"/>
            <a:ext cx="4658228" cy="30987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321" y="756632"/>
            <a:ext cx="807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数据观察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不同弯曲度数电压图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功能模块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硬件处理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圆角矩形 14"/>
          <p:cNvSpPr/>
          <p:nvPr/>
        </p:nvSpPr>
        <p:spPr>
          <a:xfrm>
            <a:off x="1713727" y="1120830"/>
            <a:ext cx="1339973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UKF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拟合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5" name="圆角矩形 14"/>
          <p:cNvSpPr/>
          <p:nvPr/>
        </p:nvSpPr>
        <p:spPr>
          <a:xfrm>
            <a:off x="6259467" y="1120830"/>
            <a:ext cx="1339973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180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6" name="圆角矩形 14"/>
          <p:cNvSpPr/>
          <p:nvPr/>
        </p:nvSpPr>
        <p:spPr>
          <a:xfrm>
            <a:off x="1702870" y="3974574"/>
            <a:ext cx="1339973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8" name="圆角矩形 14"/>
          <p:cNvSpPr/>
          <p:nvPr/>
        </p:nvSpPr>
        <p:spPr>
          <a:xfrm>
            <a:off x="6259467" y="3934501"/>
            <a:ext cx="1339973" cy="36933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  <a:scene3d>
            <a:camera prst="orthographicFront"/>
            <a:lightRig rig="threePt" dir="t"/>
          </a:scene3d>
          <a:sp3d>
            <a:bevelT w="139700" prst="cross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90</a:t>
            </a:r>
            <a:r>
              <a:rPr lang="zh-CN" altLang="en-US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endParaRPr lang="zh-CN" altLang="en-US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321" y="756632"/>
            <a:ext cx="80724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数据转化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模型特征处理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319409" y="4612105"/>
            <a:ext cx="4572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同一手势不同图像特征向量取平均，每张图像对应特征向量与平均值作差，将差值超过阈值的数据剔除。这里阈值</a:t>
            </a:r>
            <a:r>
              <a:rPr lang="en-US" altLang="zh-CN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zh-CN" altLang="en-US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度。</a:t>
            </a:r>
            <a:endParaRPr lang="zh-CN" alt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691680" y="720877"/>
            <a:ext cx="789004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np.pi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- 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calculateAngle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finger_list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], 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finger_list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</a:t>
            </a:r>
            <a:r>
              <a:rPr lang="en-US" altLang="zh-CN" b="0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 + 1])  </a:t>
            </a:r>
            <a:endParaRPr lang="en-US" altLang="zh-CN" b="0" dirty="0">
              <a:solidFill>
                <a:srgbClr val="FF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26584" y="1137900"/>
            <a:ext cx="843037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图片转后后存储格式：[2.8312, 3.0184, 2.9655, 3.082, 2.972, ‘Right’, ‘paper’] 大拇指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小拇指</a:t>
            </a:r>
            <a:r>
              <a:rPr lang="en-US" altLang="zh-CN" dirty="0"/>
              <a:t>, </a:t>
            </a:r>
            <a:r>
              <a:rPr lang="zh-CN" altLang="en-US" dirty="0"/>
              <a:t>弧度制， 手指伸直表示</a:t>
            </a:r>
            <a:r>
              <a:rPr lang="en-US" altLang="zh-CN" dirty="0"/>
              <a:t>0</a:t>
            </a:r>
            <a:r>
              <a:rPr lang="zh-CN" altLang="en-US" dirty="0"/>
              <a:t>度  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9409" y="1831922"/>
            <a:ext cx="2350865" cy="253345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对象 -2147482577"/>
              <p:cNvSpPr txBox="1"/>
              <p:nvPr/>
            </p:nvSpPr>
            <p:spPr>
              <a:xfrm>
                <a:off x="9252585" y="2708910"/>
                <a:ext cx="5073650" cy="1941830"/>
              </a:xfrm>
              <a:prstGeom prst="rect">
                <a:avLst/>
              </a:prstGeom>
              <a:noFill/>
              <a:ln w="38100">
                <a:noFill/>
                <a:miter/>
              </a:ln>
            </p:spPr>
            <p:txBody>
              <a:bodyPr>
                <a:no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</m:oMath>
                    <m:oMath xmlns:m="http://schemas.openxmlformats.org/officeDocument/2006/math"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zh-CN" altLang="en-US" sz="2000" i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2000" b="0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5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000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altLang="zh-CN" sz="2000" b="0" i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sub>
                      </m:sSub>
                      <m:r>
                        <a:rPr lang="zh-CN" altLang="en-US" sz="2000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ea typeface="MS Mincho" charset="0"/>
                          <a:cs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CN" altLang="en-US" sz="2000" i="1" dirty="0">
                  <a:solidFill>
                    <a:srgbClr val="000000"/>
                  </a:solidFill>
                  <a:latin typeface="Cambria Math" panose="02040503050406030204" pitchFamily="18" charset="0"/>
                  <a:ea typeface="MS Mincho" charset="0"/>
                  <a:cs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16" name="对象 -214748257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2585" y="2708910"/>
                <a:ext cx="5073650" cy="1941830"/>
              </a:xfrm>
              <a:prstGeom prst="rect">
                <a:avLst/>
              </a:prstGeom>
              <a:blipFill rotWithShape="1">
                <a:blip r:embed="rId2"/>
                <a:stretch>
                  <a:fillRect/>
                </a:stretch>
              </a:blipFill>
              <a:ln w="38100">
                <a:noFill/>
                <a:miter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0" name="图片 5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03792" y="2243214"/>
            <a:ext cx="628571" cy="609524"/>
          </a:xfrm>
          <a:prstGeom prst="rect">
            <a:avLst/>
          </a:prstGeom>
        </p:spPr>
      </p:pic>
      <p:pic>
        <p:nvPicPr>
          <p:cNvPr id="61" name="图片 60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211700" y="2884323"/>
            <a:ext cx="723810" cy="666667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882796" y="3984520"/>
            <a:ext cx="666667" cy="666667"/>
          </a:xfrm>
          <a:prstGeom prst="rect">
            <a:avLst/>
          </a:prstGeom>
        </p:spPr>
      </p:pic>
      <p:pic>
        <p:nvPicPr>
          <p:cNvPr id="63" name="图片 62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06933" y="3994044"/>
            <a:ext cx="704762" cy="647619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349457" y="2898609"/>
            <a:ext cx="704762" cy="638095"/>
          </a:xfrm>
          <a:prstGeom prst="rect">
            <a:avLst/>
          </a:prstGeom>
        </p:spPr>
      </p:pic>
      <p:cxnSp>
        <p:nvCxnSpPr>
          <p:cNvPr id="65" name="直接箭头连接符 64"/>
          <p:cNvCxnSpPr>
            <a:endCxn id="61" idx="1"/>
          </p:cNvCxnSpPr>
          <p:nvPr/>
        </p:nvCxnSpPr>
        <p:spPr>
          <a:xfrm>
            <a:off x="7637722" y="2842460"/>
            <a:ext cx="573978" cy="375197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6" name="直接箭头连接符 65"/>
          <p:cNvCxnSpPr>
            <a:endCxn id="62" idx="0"/>
          </p:cNvCxnSpPr>
          <p:nvPr/>
        </p:nvCxnSpPr>
        <p:spPr>
          <a:xfrm>
            <a:off x="7637722" y="2842460"/>
            <a:ext cx="578408" cy="114206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61" idx="1"/>
            <a:endCxn id="62" idx="0"/>
          </p:cNvCxnSpPr>
          <p:nvPr/>
        </p:nvCxnSpPr>
        <p:spPr>
          <a:xfrm>
            <a:off x="8211700" y="3217657"/>
            <a:ext cx="4430" cy="766863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8" name="直接箭头连接符 67"/>
          <p:cNvCxnSpPr>
            <a:stCxn id="61" idx="1"/>
            <a:endCxn id="63" idx="0"/>
          </p:cNvCxnSpPr>
          <p:nvPr/>
        </p:nvCxnSpPr>
        <p:spPr>
          <a:xfrm flipH="1">
            <a:off x="7059314" y="3217657"/>
            <a:ext cx="1152386" cy="776387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69" name="直接箭头连接符 68"/>
          <p:cNvCxnSpPr>
            <a:stCxn id="61" idx="1"/>
            <a:endCxn id="64" idx="3"/>
          </p:cNvCxnSpPr>
          <p:nvPr/>
        </p:nvCxnSpPr>
        <p:spPr>
          <a:xfrm flipH="1">
            <a:off x="7054219" y="3217657"/>
            <a:ext cx="1157481" cy="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0" name="直接箭头连接符 69"/>
          <p:cNvCxnSpPr>
            <a:stCxn id="62" idx="0"/>
            <a:endCxn id="63" idx="0"/>
          </p:cNvCxnSpPr>
          <p:nvPr/>
        </p:nvCxnSpPr>
        <p:spPr>
          <a:xfrm flipH="1">
            <a:off x="7059314" y="3984520"/>
            <a:ext cx="1156816" cy="9524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>
            <a:endCxn id="64" idx="3"/>
          </p:cNvCxnSpPr>
          <p:nvPr/>
        </p:nvCxnSpPr>
        <p:spPr>
          <a:xfrm flipH="1">
            <a:off x="7054219" y="2842460"/>
            <a:ext cx="583503" cy="375197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endCxn id="63" idx="0"/>
          </p:cNvCxnSpPr>
          <p:nvPr/>
        </p:nvCxnSpPr>
        <p:spPr>
          <a:xfrm flipH="1">
            <a:off x="7059314" y="2842460"/>
            <a:ext cx="578408" cy="1151584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>
            <a:stCxn id="62" idx="0"/>
            <a:endCxn id="64" idx="3"/>
          </p:cNvCxnSpPr>
          <p:nvPr/>
        </p:nvCxnSpPr>
        <p:spPr>
          <a:xfrm flipH="1" flipV="1">
            <a:off x="7054219" y="3217657"/>
            <a:ext cx="1161911" cy="766863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63" idx="0"/>
            <a:endCxn id="64" idx="3"/>
          </p:cNvCxnSpPr>
          <p:nvPr/>
        </p:nvCxnSpPr>
        <p:spPr>
          <a:xfrm flipH="1" flipV="1">
            <a:off x="7054219" y="3217657"/>
            <a:ext cx="5095" cy="776387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2963766" y="1747816"/>
            <a:ext cx="4789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传感器存储后存储格式：[</a:t>
            </a:r>
            <a:r>
              <a:rPr lang="en-US" altLang="zh-CN" dirty="0"/>
              <a:t>10,13,11,12,3</a:t>
            </a:r>
            <a:r>
              <a:rPr lang="zh-CN" altLang="en-US" dirty="0"/>
              <a:t>] 小拇指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/>
              <a:t>大拇指， 角度制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64081" y="5701126"/>
            <a:ext cx="6409524" cy="43809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2535190" y="6102429"/>
            <a:ext cx="4789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蔡其轩数据存储格式：大小拇指</a:t>
            </a:r>
            <a:r>
              <a:rPr lang="en-US" altLang="zh-CN" dirty="0">
                <a:sym typeface="Wingdings" panose="05000000000000000000" pitchFamily="2" charset="2"/>
              </a:rPr>
              <a:t></a:t>
            </a:r>
            <a:r>
              <a:rPr lang="zh-CN" altLang="en-US" dirty="0">
                <a:sym typeface="Wingdings" panose="05000000000000000000" pitchFamily="2" charset="2"/>
              </a:rPr>
              <a:t>小</a:t>
            </a:r>
            <a:r>
              <a:rPr lang="zh-CN" altLang="en-US" dirty="0"/>
              <a:t>拇指， 弧度制 手指伸直：</a:t>
            </a:r>
            <a:r>
              <a:rPr lang="en-US" altLang="zh-CN" dirty="0"/>
              <a:t>180</a:t>
            </a:r>
            <a:r>
              <a:rPr lang="zh-CN" altLang="en-US" dirty="0"/>
              <a:t>度。</a:t>
            </a:r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椭圆 86"/>
          <p:cNvSpPr/>
          <p:nvPr/>
        </p:nvSpPr>
        <p:spPr>
          <a:xfrm flipH="1">
            <a:off x="5864430" y="1802167"/>
            <a:ext cx="582295" cy="582295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9" name="椭圆 48"/>
          <p:cNvSpPr/>
          <p:nvPr/>
        </p:nvSpPr>
        <p:spPr>
          <a:xfrm>
            <a:off x="2405381" y="1802167"/>
            <a:ext cx="582295" cy="582295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79" name="直接箭头连接符 78"/>
          <p:cNvCxnSpPr/>
          <p:nvPr/>
        </p:nvCxnSpPr>
        <p:spPr>
          <a:xfrm flipH="1">
            <a:off x="2480054" y="1833480"/>
            <a:ext cx="85725" cy="4953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80" name="对象 79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076325" y="2088904"/>
          <a:ext cx="582295" cy="30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99" name="" r:id="rId1" imgW="393700" imgH="203200" progId="Equation.KSEE3">
                  <p:embed/>
                </p:oleObj>
              </mc:Choice>
              <mc:Fallback>
                <p:oleObj name="" r:id="rId1" imgW="393700" imgH="203200" progId="Equation.KSEE3">
                  <p:embed/>
                  <p:pic>
                    <p:nvPicPr>
                      <p:cNvPr id="0" name="对象 7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076325" y="2088904"/>
                        <a:ext cx="582295" cy="300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" name="对象 80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076325" y="2631762"/>
          <a:ext cx="582295" cy="30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" name="" r:id="rId3" imgW="393700" imgH="203200" progId="Equation.KSEE3">
                  <p:embed/>
                </p:oleObj>
              </mc:Choice>
              <mc:Fallback>
                <p:oleObj name="" r:id="rId3" imgW="393700" imgH="203200" progId="Equation.KSEE3">
                  <p:embed/>
                  <p:pic>
                    <p:nvPicPr>
                      <p:cNvPr id="0" name="对象 8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076325" y="2631762"/>
                        <a:ext cx="582295" cy="300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2" name="对象 81">
                <a:hlinkClick r:id="" action="ppaction://ole?verb=0"/>
              </p:cNvPr>
              <p:cNvSpPr txBox="1"/>
              <p:nvPr/>
            </p:nvSpPr>
            <p:spPr>
              <a:xfrm>
                <a:off x="5771492" y="1383837"/>
                <a:ext cx="768169" cy="3545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82" name="对象 81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71492" y="1383837"/>
                <a:ext cx="768169" cy="354571"/>
              </a:xfrm>
              <a:prstGeom prst="rect">
                <a:avLst/>
              </a:prstGeom>
              <a:blipFill rotWithShape="1">
                <a:blip r:embed="rId5"/>
                <a:stretch>
                  <a:fillRect l="-5618" t="-1481" r="-5565" b="-22807"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5" name="椭圆 84"/>
          <p:cNvSpPr/>
          <p:nvPr/>
        </p:nvSpPr>
        <p:spPr>
          <a:xfrm>
            <a:off x="2696529" y="2029219"/>
            <a:ext cx="838200" cy="8388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状态为</a:t>
            </a:r>
            <a:r>
              <a:rPr lang="en-US" altLang="zh-CN" sz="1400" b="1" dirty="0">
                <a:solidFill>
                  <a:schemeClr val="tx1"/>
                </a:solidFill>
                <a:latin typeface="+mn-ea"/>
              </a:rPr>
              <a:t>0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6" name="椭圆 85"/>
          <p:cNvSpPr/>
          <p:nvPr/>
        </p:nvSpPr>
        <p:spPr>
          <a:xfrm flipH="1">
            <a:off x="5211225" y="2029219"/>
            <a:ext cx="838200" cy="8388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状态为</a:t>
            </a:r>
            <a:r>
              <a:rPr lang="en-US" altLang="zh-CN" sz="1400" b="1" dirty="0">
                <a:solidFill>
                  <a:schemeClr val="tx1"/>
                </a:solidFill>
                <a:latin typeface="+mn-ea"/>
              </a:rPr>
              <a:t>1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653522" y="2343478"/>
            <a:ext cx="1438910" cy="288031"/>
            <a:chOff x="3307536" y="5671395"/>
            <a:chExt cx="1438910" cy="288031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76" name="右箭头 6"/>
            <p:cNvSpPr/>
            <p:nvPr/>
          </p:nvSpPr>
          <p:spPr>
            <a:xfrm>
              <a:off x="3307536" y="5671395"/>
              <a:ext cx="1438910" cy="52972"/>
            </a:xfrm>
            <a:prstGeom prst="rightArrow">
              <a:avLst>
                <a:gd name="adj1" fmla="val 49726"/>
                <a:gd name="adj2" fmla="val 175956"/>
              </a:avLst>
            </a:prstGeom>
            <a:solidFill>
              <a:schemeClr val="bg1"/>
            </a:solidFill>
            <a:ln w="28575" cmpd="sng">
              <a:solidFill>
                <a:schemeClr val="accent2">
                  <a:lumMod val="75000"/>
                  <a:alpha val="60000"/>
                </a:schemeClr>
              </a:solidFill>
              <a:prstDash val="solid"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9" name="右箭头 6"/>
            <p:cNvSpPr/>
            <p:nvPr/>
          </p:nvSpPr>
          <p:spPr>
            <a:xfrm rot="10800000">
              <a:off x="3307536" y="5906454"/>
              <a:ext cx="1438910" cy="52972"/>
            </a:xfrm>
            <a:prstGeom prst="rightArrow">
              <a:avLst>
                <a:gd name="adj1" fmla="val 49726"/>
                <a:gd name="adj2" fmla="val 175956"/>
              </a:avLst>
            </a:prstGeom>
            <a:solidFill>
              <a:schemeClr val="bg1"/>
            </a:solidFill>
            <a:ln w="28575" cmpd="sng">
              <a:solidFill>
                <a:schemeClr val="accent2">
                  <a:lumMod val="75000"/>
                  <a:alpha val="60000"/>
                </a:schemeClr>
              </a:solidFill>
              <a:prstDash val="solid"/>
            </a:ln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91" name="直接箭头连接符 90"/>
          <p:cNvCxnSpPr/>
          <p:nvPr/>
        </p:nvCxnSpPr>
        <p:spPr>
          <a:xfrm rot="-6300000" flipH="1">
            <a:off x="6299543" y="1856526"/>
            <a:ext cx="85725" cy="4953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/>
          <p:cNvGrpSpPr/>
          <p:nvPr/>
        </p:nvGrpSpPr>
        <p:grpSpPr>
          <a:xfrm>
            <a:off x="3497557" y="1357514"/>
            <a:ext cx="1703575" cy="687234"/>
            <a:chOff x="4016603" y="3356992"/>
            <a:chExt cx="1275477" cy="480530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sp>
          <p:nvSpPr>
            <p:cNvPr id="14" name="矩形: 圆角 13"/>
            <p:cNvSpPr/>
            <p:nvPr/>
          </p:nvSpPr>
          <p:spPr>
            <a:xfrm>
              <a:off x="4016603" y="3356992"/>
              <a:ext cx="1275477" cy="48053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3" name="文本框 92"/>
            <p:cNvSpPr txBox="1"/>
            <p:nvPr/>
          </p:nvSpPr>
          <p:spPr>
            <a:xfrm>
              <a:off x="4176644" y="3383912"/>
              <a:ext cx="1080000" cy="408888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prst="relaxedInset"/>
            </a:sp3d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1600" b="1" dirty="0">
                  <a:latin typeface="+mn-ea"/>
                </a:rPr>
                <a:t>:</a:t>
              </a:r>
              <a:r>
                <a:rPr lang="zh-CN" altLang="en-US" sz="1600" b="1" dirty="0">
                  <a:latin typeface="+mn-ea"/>
                </a:rPr>
                <a:t>窗口方差</a:t>
              </a:r>
              <a:endParaRPr lang="en-US" altLang="zh-CN" sz="1600" b="1" dirty="0">
                <a:latin typeface="+mn-ea"/>
              </a:endParaRPr>
            </a:p>
            <a:p>
              <a:pPr algn="ctr"/>
              <a:r>
                <a:rPr lang="en-US" altLang="zh-CN" sz="1600" b="1" dirty="0">
                  <a:latin typeface="+mn-ea"/>
                </a:rPr>
                <a:t>:</a:t>
              </a:r>
              <a:r>
                <a:rPr lang="zh-CN" altLang="en-US" sz="1600" b="1" dirty="0">
                  <a:latin typeface="+mn-ea"/>
                </a:rPr>
                <a:t>经验阈值</a:t>
              </a:r>
              <a:endParaRPr lang="zh-CN" altLang="en-US" sz="1600" b="1" dirty="0">
                <a:latin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4" name="文本框 93"/>
                <p:cNvSpPr txBox="1"/>
                <p:nvPr/>
              </p:nvSpPr>
              <p:spPr>
                <a:xfrm>
                  <a:off x="4141209" y="3385950"/>
                  <a:ext cx="218058" cy="258245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4" name="文本框 93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41209" y="3385950"/>
                  <a:ext cx="218058" cy="258245"/>
                </a:xfrm>
                <a:prstGeom prst="rect">
                  <a:avLst/>
                </a:prstGeom>
                <a:blipFill rotWithShape="1">
                  <a:blip r:embed="rId6"/>
                </a:blipFill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95" name="文本框 94"/>
                <p:cNvSpPr txBox="1"/>
                <p:nvPr/>
              </p:nvSpPr>
              <p:spPr>
                <a:xfrm flipV="1">
                  <a:off x="4197701" y="3556915"/>
                  <a:ext cx="181098" cy="258246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95" name="文本框 9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4197701" y="3556915"/>
                  <a:ext cx="181098" cy="258246"/>
                </a:xfrm>
                <a:prstGeom prst="rect">
                  <a:avLst/>
                </a:prstGeom>
                <a:blipFill rotWithShape="1">
                  <a:blip r:embed="rId7"/>
                </a:blipFill>
                <a:scene3d>
                  <a:camera prst="orthographicFront"/>
                  <a:lightRig rig="threePt" dir="t"/>
                </a:scene3d>
                <a:sp3d>
                  <a:bevelT prst="relaxedInset"/>
                </a:sp3d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2" name="椭圆 21"/>
          <p:cNvSpPr/>
          <p:nvPr/>
        </p:nvSpPr>
        <p:spPr>
          <a:xfrm flipH="1">
            <a:off x="5943503" y="4041319"/>
            <a:ext cx="582295" cy="582295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2484454" y="4041319"/>
            <a:ext cx="582295" cy="582295"/>
          </a:xfrm>
          <a:prstGeom prst="ellipse">
            <a:avLst/>
          </a:prstGeom>
          <a:noFill/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 flipH="1">
            <a:off x="2559127" y="4072632"/>
            <a:ext cx="85725" cy="4953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5" name="对象 24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54830" y="4328232"/>
          <a:ext cx="582612" cy="300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" name="公式" r:id="rId8" imgW="393700" imgH="203200" progId="Equation.3">
                  <p:embed/>
                </p:oleObj>
              </mc:Choice>
              <mc:Fallback>
                <p:oleObj name="公式" r:id="rId8" imgW="393700" imgH="203200" progId="Equation.3">
                  <p:embed/>
                  <p:pic>
                    <p:nvPicPr>
                      <p:cNvPr id="0" name="对象 79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2"/>
                      <a:stretch>
                        <a:fillRect/>
                      </a:stretch>
                    </p:blipFill>
                    <p:spPr>
                      <a:xfrm>
                        <a:off x="4154830" y="4328232"/>
                        <a:ext cx="582612" cy="3000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6" name="对象 25">
            <a:hlinkClick r:id="" action="ppaction://ole?verb=0"/>
          </p:cNvPr>
          <p:cNvGraphicFramePr>
            <a:graphicFrameLocks noChangeAspect="1"/>
          </p:cNvGraphicFramePr>
          <p:nvPr/>
        </p:nvGraphicFramePr>
        <p:xfrm>
          <a:off x="4155398" y="4870914"/>
          <a:ext cx="582295" cy="3003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" name="" r:id="rId9" imgW="393700" imgH="203200" progId="Equation.KSEE3">
                  <p:embed/>
                </p:oleObj>
              </mc:Choice>
              <mc:Fallback>
                <p:oleObj name="" r:id="rId9" imgW="393700" imgH="203200" progId="Equation.KSEE3">
                  <p:embed/>
                  <p:pic>
                    <p:nvPicPr>
                      <p:cNvPr id="0" name="对象 80">
                        <a:hlinkClick r:id="" action="ppaction://ole?verb=0"/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155398" y="4870914"/>
                        <a:ext cx="582295" cy="30035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27" name="对象 26">
                <a:hlinkClick r:id="" action="ppaction://ole?verb=0"/>
              </p:cNvPr>
              <p:cNvSpPr txBox="1"/>
              <p:nvPr/>
            </p:nvSpPr>
            <p:spPr>
              <a:xfrm>
                <a:off x="5943942" y="3724982"/>
                <a:ext cx="582613" cy="30003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&gt;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7" name="对象 26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3942" y="3724982"/>
                <a:ext cx="582613" cy="300038"/>
              </a:xfrm>
              <a:prstGeom prst="rect">
                <a:avLst/>
              </a:prstGeom>
              <a:blipFill rotWithShape="1">
                <a:blip r:embed="rId10"/>
                <a:stretch>
                  <a:fillRect l="-59" t="-24" r="4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8" name="对象 27">
                <a:hlinkClick r:id="" action="ppaction://ole?verb=0"/>
              </p:cNvPr>
              <p:cNvSpPr txBox="1"/>
              <p:nvPr/>
            </p:nvSpPr>
            <p:spPr>
              <a:xfrm>
                <a:off x="2559392" y="3724982"/>
                <a:ext cx="582613" cy="300038"/>
              </a:xfrm>
              <a:prstGeom prst="rect">
                <a:avLst/>
              </a:prstGeom>
            </p:spPr>
            <p:txBody>
              <a:bodyPr>
                <a:normAutofit fontScale="62500" lnSpcReduction="200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28" name="对象 27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59392" y="3724982"/>
                <a:ext cx="582613" cy="300038"/>
              </a:xfrm>
              <a:prstGeom prst="rect">
                <a:avLst/>
              </a:prstGeom>
              <a:blipFill rotWithShape="1">
                <a:blip r:embed="rId11"/>
                <a:stretch>
                  <a:fillRect l="-59" t="-24" r="4" b="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椭圆 28"/>
          <p:cNvSpPr/>
          <p:nvPr/>
        </p:nvSpPr>
        <p:spPr>
          <a:xfrm>
            <a:off x="2775602" y="4268371"/>
            <a:ext cx="838200" cy="8388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0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30" name="椭圆 29"/>
          <p:cNvSpPr/>
          <p:nvPr/>
        </p:nvSpPr>
        <p:spPr>
          <a:xfrm flipH="1">
            <a:off x="5290298" y="4268371"/>
            <a:ext cx="838200" cy="8388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solidFill>
                  <a:schemeClr val="tx1"/>
                </a:solidFill>
                <a:latin typeface="+mn-ea"/>
              </a:rPr>
              <a:t>1</a:t>
            </a:r>
            <a:endParaRPr lang="zh-CN" altLang="en-US" sz="28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3732595" y="4582630"/>
            <a:ext cx="1438910" cy="288031"/>
            <a:chOff x="3307536" y="5671395"/>
            <a:chExt cx="1438910" cy="288031"/>
          </a:xfrm>
        </p:grpSpPr>
        <p:sp>
          <p:nvSpPr>
            <p:cNvPr id="32" name="右箭头 6"/>
            <p:cNvSpPr/>
            <p:nvPr/>
          </p:nvSpPr>
          <p:spPr>
            <a:xfrm>
              <a:off x="3307536" y="5671395"/>
              <a:ext cx="1438910" cy="52972"/>
            </a:xfrm>
            <a:prstGeom prst="rightArrow">
              <a:avLst>
                <a:gd name="adj1" fmla="val 49726"/>
                <a:gd name="adj2" fmla="val 175956"/>
              </a:avLst>
            </a:prstGeom>
            <a:solidFill>
              <a:schemeClr val="bg1"/>
            </a:solidFill>
            <a:ln w="28575" cmpd="sng">
              <a:solidFill>
                <a:schemeClr val="accent2">
                  <a:lumMod val="75000"/>
                  <a:alpha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右箭头 6"/>
            <p:cNvSpPr/>
            <p:nvPr/>
          </p:nvSpPr>
          <p:spPr>
            <a:xfrm rot="10800000">
              <a:off x="3307536" y="5906454"/>
              <a:ext cx="1438910" cy="52972"/>
            </a:xfrm>
            <a:prstGeom prst="rightArrow">
              <a:avLst>
                <a:gd name="adj1" fmla="val 49726"/>
                <a:gd name="adj2" fmla="val 175956"/>
              </a:avLst>
            </a:prstGeom>
            <a:solidFill>
              <a:schemeClr val="bg1"/>
            </a:solidFill>
            <a:ln w="28575" cmpd="sng">
              <a:solidFill>
                <a:schemeClr val="accent2">
                  <a:lumMod val="75000"/>
                  <a:alpha val="6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34" name="直接箭头连接符 33"/>
          <p:cNvCxnSpPr/>
          <p:nvPr/>
        </p:nvCxnSpPr>
        <p:spPr>
          <a:xfrm rot="-6300000" flipH="1">
            <a:off x="6378616" y="4095678"/>
            <a:ext cx="85725" cy="49530"/>
          </a:xfrm>
          <a:prstGeom prst="straightConnector1">
            <a:avLst/>
          </a:prstGeom>
          <a:ln w="28575" cmpd="sng">
            <a:solidFill>
              <a:schemeClr val="tx1">
                <a:lumMod val="50000"/>
                <a:lumOff val="50000"/>
              </a:scheme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/>
          <p:cNvGrpSpPr/>
          <p:nvPr/>
        </p:nvGrpSpPr>
        <p:grpSpPr>
          <a:xfrm>
            <a:off x="3520268" y="3731138"/>
            <a:ext cx="2103464" cy="580370"/>
            <a:chOff x="4016603" y="3307072"/>
            <a:chExt cx="1529701" cy="580370"/>
          </a:xfrm>
        </p:grpSpPr>
        <p:sp>
          <p:nvSpPr>
            <p:cNvPr id="36" name="矩形: 圆角 35"/>
            <p:cNvSpPr/>
            <p:nvPr/>
          </p:nvSpPr>
          <p:spPr>
            <a:xfrm>
              <a:off x="4016603" y="3356992"/>
              <a:ext cx="1275477" cy="480530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4135704" y="3319572"/>
              <a:ext cx="1410600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zh-CN" sz="1400" b="1" dirty="0">
                  <a:latin typeface="+mn-ea"/>
                </a:rPr>
                <a:t>:Window variance</a:t>
              </a:r>
              <a:endParaRPr lang="en-US" altLang="zh-CN" sz="1400" b="1" dirty="0">
                <a:latin typeface="+mn-ea"/>
              </a:endParaRPr>
            </a:p>
            <a:p>
              <a:r>
                <a:rPr lang="en-US" altLang="zh-CN" sz="1400" b="1" dirty="0">
                  <a:latin typeface="+mn-ea"/>
                </a:rPr>
                <a:t>:Threshold</a:t>
              </a:r>
              <a:endParaRPr lang="zh-CN" altLang="en-US" sz="1400" b="1" dirty="0">
                <a:latin typeface="+mn-ea"/>
              </a:endParaRPr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8" name="文本框 37"/>
                <p:cNvSpPr txBox="1"/>
                <p:nvPr/>
              </p:nvSpPr>
              <p:spPr>
                <a:xfrm>
                  <a:off x="4026860" y="3307072"/>
                  <a:ext cx="197768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𝛽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8" name="文本框 3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26860" y="3307072"/>
                  <a:ext cx="197768" cy="369332"/>
                </a:xfrm>
                <a:prstGeom prst="rect">
                  <a:avLst/>
                </a:prstGeom>
                <a:blipFill rotWithShape="1">
                  <a:blip r:embed="rId12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>
          <mc:Choice xmlns:a14="http://schemas.microsoft.com/office/drawing/2010/main" Requires="a14">
            <p:sp>
              <p:nvSpPr>
                <p:cNvPr id="39" name="文本框 38"/>
                <p:cNvSpPr txBox="1"/>
                <p:nvPr/>
              </p:nvSpPr>
              <p:spPr>
                <a:xfrm flipV="1">
                  <a:off x="4100156" y="3518110"/>
                  <a:ext cx="125760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zh-CN" alt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𝑆</m:t>
                        </m:r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>
            <p:sp>
              <p:nvSpPr>
                <p:cNvPr id="39" name="文本框 3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 flipV="1">
                  <a:off x="4100156" y="3518110"/>
                  <a:ext cx="125760" cy="369332"/>
                </a:xfrm>
                <a:prstGeom prst="rect">
                  <a:avLst/>
                </a:prstGeom>
                <a:blipFill rotWithShape="1">
                  <a:blip r:embed="rId13"/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>
        <mc:Choice xmlns:a14="http://schemas.microsoft.com/office/drawing/2010/main" Requires="a14">
          <p:sp>
            <p:nvSpPr>
              <p:cNvPr id="40" name="对象 81">
                <a:hlinkClick r:id="" action="ppaction://ole?verb=0"/>
              </p:cNvPr>
              <p:cNvSpPr txBox="1"/>
              <p:nvPr/>
            </p:nvSpPr>
            <p:spPr>
              <a:xfrm>
                <a:off x="2298580" y="1383837"/>
                <a:ext cx="768169" cy="354571"/>
              </a:xfrm>
              <a:prstGeom prst="rect">
                <a:avLst/>
              </a:prstGeom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txBody>
              <a:bodyPr>
                <a:normAutofit fontScale="92500"/>
              </a:bodyPr>
              <a:lstStyle/>
              <a:p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𝑆</m:t>
                      </m:r>
                      <m:r>
                        <a:rPr lang="en-US" altLang="zh-CN" b="0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zh-CN" altLang="en-US" i="1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𝛽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>
          <p:sp>
            <p:nvSpPr>
              <p:cNvPr id="40" name="对象 81">
                <a:hlinkClick r:id="" action="ppaction://ole?verb=0"/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8580" y="1383837"/>
                <a:ext cx="768169" cy="354571"/>
              </a:xfrm>
              <a:prstGeom prst="rect">
                <a:avLst/>
              </a:prstGeom>
              <a:blipFill rotWithShape="1">
                <a:blip r:embed="rId14"/>
                <a:stretch>
                  <a:fillRect l="-5606" t="-1481" r="-5495" b="-22807"/>
                </a:stretch>
              </a:blip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350321" y="756632"/>
            <a:ext cx="856592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ct val="20000"/>
              </a:spcBef>
              <a:buSzPct val="80000"/>
              <a:buFont typeface="Wingdings" panose="05000000000000000000" pitchFamily="2" charset="2"/>
              <a:buChar char="l"/>
              <a:defRPr/>
            </a:pP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数据标签   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10word&amp;&amp; 10 number,  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图片数据已经转化，测试数据已经采集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模型特征处理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7750" y="1305496"/>
            <a:ext cx="1015334" cy="127070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7747" y="1308216"/>
            <a:ext cx="1328135" cy="127070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5882" y="1308216"/>
            <a:ext cx="1152127" cy="127070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022" y="2576205"/>
            <a:ext cx="986725" cy="1298567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4474" y="2570681"/>
            <a:ext cx="1152128" cy="1309613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5671" y="2570681"/>
            <a:ext cx="1367675" cy="1309613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1023" y="3838670"/>
            <a:ext cx="953452" cy="1313017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28629" y="3813241"/>
            <a:ext cx="986725" cy="1363873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9508" y="3838671"/>
            <a:ext cx="1421642" cy="1102498"/>
          </a:xfrm>
          <a:prstGeom prst="rect">
            <a:avLst/>
          </a:prstGeom>
        </p:spPr>
      </p:pic>
      <p:pic>
        <p:nvPicPr>
          <p:cNvPr id="32" name="图片 3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39840" y="4941169"/>
            <a:ext cx="1152127" cy="1752997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391154" y="1099143"/>
            <a:ext cx="4402525" cy="5479054"/>
          </a:xfrm>
          <a:prstGeom prst="rect">
            <a:avLst/>
          </a:prstGeom>
        </p:spPr>
      </p:pic>
      <p:sp>
        <p:nvSpPr>
          <p:cNvPr id="17" name="圆角矩形 14"/>
          <p:cNvSpPr/>
          <p:nvPr/>
        </p:nvSpPr>
        <p:spPr>
          <a:xfrm>
            <a:off x="-122571" y="1103814"/>
            <a:ext cx="1216116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finger_heart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圆角矩形 14"/>
          <p:cNvSpPr/>
          <p:nvPr/>
        </p:nvSpPr>
        <p:spPr>
          <a:xfrm>
            <a:off x="1372210" y="1040741"/>
            <a:ext cx="1216116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gun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圆角矩形 14"/>
          <p:cNvSpPr/>
          <p:nvPr/>
        </p:nvSpPr>
        <p:spPr>
          <a:xfrm>
            <a:off x="2214670" y="6438200"/>
            <a:ext cx="1359767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Horned_hand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圆角矩形 14"/>
          <p:cNvSpPr/>
          <p:nvPr/>
        </p:nvSpPr>
        <p:spPr>
          <a:xfrm>
            <a:off x="2940329" y="1099841"/>
            <a:ext cx="722417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iloveu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圆角矩形 14"/>
          <p:cNvSpPr/>
          <p:nvPr/>
        </p:nvSpPr>
        <p:spPr>
          <a:xfrm>
            <a:off x="-368857" y="3090111"/>
            <a:ext cx="722417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ok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圆角矩形 14"/>
          <p:cNvSpPr/>
          <p:nvPr/>
        </p:nvSpPr>
        <p:spPr>
          <a:xfrm>
            <a:off x="1281019" y="3391315"/>
            <a:ext cx="722417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paper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圆角矩形 14"/>
          <p:cNvSpPr/>
          <p:nvPr/>
        </p:nvSpPr>
        <p:spPr>
          <a:xfrm>
            <a:off x="2752109" y="3325095"/>
            <a:ext cx="722417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rock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9" name="圆角矩形 14"/>
          <p:cNvSpPr/>
          <p:nvPr/>
        </p:nvSpPr>
        <p:spPr>
          <a:xfrm>
            <a:off x="2337613" y="4646868"/>
            <a:ext cx="1152127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well_played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1" name="圆角矩形 14"/>
          <p:cNvSpPr/>
          <p:nvPr/>
        </p:nvSpPr>
        <p:spPr>
          <a:xfrm>
            <a:off x="1088313" y="4761781"/>
            <a:ext cx="1086030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Thums_up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3" name="圆角矩形 14"/>
          <p:cNvSpPr/>
          <p:nvPr/>
        </p:nvSpPr>
        <p:spPr>
          <a:xfrm>
            <a:off x="178554" y="4877981"/>
            <a:ext cx="856998" cy="358775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b="1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scissors</a:t>
            </a:r>
            <a:endParaRPr lang="zh-CN" altLang="en-US" sz="1400" b="1" dirty="0">
              <a:solidFill>
                <a:schemeClr val="tx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85189" y="4826255"/>
            <a:ext cx="947824" cy="1286209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模型特征处理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899645" y="4012314"/>
            <a:ext cx="1999744" cy="126624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64704"/>
            <a:ext cx="1456485" cy="80658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1397" y="783846"/>
            <a:ext cx="1456485" cy="804513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319" y="741615"/>
            <a:ext cx="1496675" cy="903137"/>
          </a:xfrm>
          <a:prstGeom prst="rect">
            <a:avLst/>
          </a:prstGeom>
        </p:spPr>
      </p:pic>
      <p:pic>
        <p:nvPicPr>
          <p:cNvPr id="35" name="图片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1404" y="760933"/>
            <a:ext cx="1171762" cy="903137"/>
          </a:xfrm>
          <a:prstGeom prst="rect">
            <a:avLst/>
          </a:prstGeom>
        </p:spPr>
      </p:pic>
      <p:pic>
        <p:nvPicPr>
          <p:cNvPr id="38" name="图片 3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30576" y="684599"/>
            <a:ext cx="1363369" cy="94724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93945" y="678933"/>
            <a:ext cx="985947" cy="855001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5888" y="721058"/>
            <a:ext cx="985948" cy="959093"/>
          </a:xfrm>
          <a:prstGeom prst="rect">
            <a:avLst/>
          </a:pr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971" y="1621223"/>
            <a:ext cx="1372541" cy="1158082"/>
          </a:xfrm>
          <a:prstGeom prst="rect">
            <a:avLst/>
          </a:prstGeom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414512" y="1603292"/>
            <a:ext cx="1235980" cy="1158082"/>
          </a:xfrm>
          <a:prstGeom prst="rect">
            <a:avLst/>
          </a:prstGeom>
        </p:spPr>
      </p:pic>
      <p:pic>
        <p:nvPicPr>
          <p:cNvPr id="48" name="图片 47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67902" y="1588359"/>
            <a:ext cx="1187739" cy="117301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835896" y="1664070"/>
            <a:ext cx="1434303" cy="117301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33032" y="1723297"/>
            <a:ext cx="1043993" cy="903137"/>
          </a:xfrm>
          <a:prstGeom prst="rect">
            <a:avLst/>
          </a:prstGeom>
        </p:spPr>
      </p:pic>
      <p:pic>
        <p:nvPicPr>
          <p:cNvPr id="54" name="图片 5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7502886" y="1684985"/>
            <a:ext cx="1048136" cy="903137"/>
          </a:xfrm>
          <a:prstGeom prst="rect">
            <a:avLst/>
          </a:prstGeom>
        </p:spPr>
      </p:pic>
      <p:pic>
        <p:nvPicPr>
          <p:cNvPr id="56" name="图片 55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326066" y="1662934"/>
            <a:ext cx="1159791" cy="947240"/>
          </a:xfrm>
          <a:prstGeom prst="rect">
            <a:avLst/>
          </a:prstGeom>
        </p:spPr>
      </p:pic>
      <p:pic>
        <p:nvPicPr>
          <p:cNvPr id="58" name="图片 57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1971" y="2904132"/>
            <a:ext cx="1571533" cy="1049735"/>
          </a:xfrm>
          <a:prstGeom prst="rect">
            <a:avLst/>
          </a:prstGeom>
        </p:spPr>
      </p:pic>
      <p:pic>
        <p:nvPicPr>
          <p:cNvPr id="60" name="图片 5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613504" y="2856403"/>
            <a:ext cx="1662352" cy="1072281"/>
          </a:xfrm>
          <a:prstGeom prst="rect">
            <a:avLst/>
          </a:prstGeom>
        </p:spPr>
      </p:pic>
      <p:pic>
        <p:nvPicPr>
          <p:cNvPr id="62" name="图片 6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294018" y="2841423"/>
            <a:ext cx="1446818" cy="1164512"/>
          </a:xfrm>
          <a:prstGeom prst="rect">
            <a:avLst/>
          </a:prstGeom>
        </p:spPr>
      </p:pic>
      <p:pic>
        <p:nvPicPr>
          <p:cNvPr id="64" name="图片 6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58998" y="2863938"/>
            <a:ext cx="1059880" cy="970850"/>
          </a:xfrm>
          <a:prstGeom prst="rect">
            <a:avLst/>
          </a:prstGeom>
        </p:spPr>
      </p:pic>
      <p:pic>
        <p:nvPicPr>
          <p:cNvPr id="66" name="图片 6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892203" y="2749283"/>
            <a:ext cx="1599606" cy="1164513"/>
          </a:xfrm>
          <a:prstGeom prst="rect">
            <a:avLst/>
          </a:prstGeom>
        </p:spPr>
      </p:pic>
      <p:pic>
        <p:nvPicPr>
          <p:cNvPr id="68" name="图片 6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502886" y="2739173"/>
            <a:ext cx="1743403" cy="1164512"/>
          </a:xfrm>
          <a:prstGeom prst="rect">
            <a:avLst/>
          </a:prstGeom>
        </p:spPr>
      </p:pic>
      <p:pic>
        <p:nvPicPr>
          <p:cNvPr id="70" name="图片 69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34204" y="3953867"/>
            <a:ext cx="1337483" cy="1207378"/>
          </a:xfrm>
          <a:prstGeom prst="rect">
            <a:avLst/>
          </a:prstGeom>
        </p:spPr>
      </p:pic>
      <p:pic>
        <p:nvPicPr>
          <p:cNvPr id="72" name="图片 71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371687" y="3955974"/>
            <a:ext cx="1379535" cy="1250707"/>
          </a:xfrm>
          <a:prstGeom prst="rect">
            <a:avLst/>
          </a:prstGeom>
        </p:spPr>
      </p:pic>
      <p:pic>
        <p:nvPicPr>
          <p:cNvPr id="74" name="图片 73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2791985" y="4033588"/>
            <a:ext cx="1107660" cy="1072773"/>
          </a:xfrm>
          <a:prstGeom prst="rect">
            <a:avLst/>
          </a:prstGeom>
        </p:spPr>
      </p:pic>
      <p:pic>
        <p:nvPicPr>
          <p:cNvPr id="76" name="图片 75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5980949" y="3946073"/>
            <a:ext cx="1390332" cy="1215172"/>
          </a:xfrm>
          <a:prstGeom prst="rect">
            <a:avLst/>
          </a:prstGeom>
        </p:spPr>
      </p:pic>
      <p:pic>
        <p:nvPicPr>
          <p:cNvPr id="78" name="图片 77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7772313" y="3996112"/>
            <a:ext cx="1069183" cy="1266248"/>
          </a:xfrm>
          <a:prstGeom prst="rect">
            <a:avLst/>
          </a:prstGeom>
        </p:spPr>
      </p:pic>
      <p:pic>
        <p:nvPicPr>
          <p:cNvPr id="80" name="图片 79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7879349" y="4613223"/>
            <a:ext cx="990476" cy="1009524"/>
          </a:xfrm>
          <a:prstGeom prst="rect">
            <a:avLst/>
          </a:prstGeom>
        </p:spPr>
      </p:pic>
      <p:pic>
        <p:nvPicPr>
          <p:cNvPr id="82" name="图片 81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2828724" y="1707318"/>
            <a:ext cx="866667" cy="96190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数字识别准确率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3665900" y="6229455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 Train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82671"/>
            <a:ext cx="9144000" cy="430305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161800" y="1864598"/>
            <a:ext cx="2664296" cy="2301554"/>
          </a:xfrm>
          <a:prstGeom prst="rect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</p:pic>
      <p:grpSp>
        <p:nvGrpSpPr>
          <p:cNvPr id="32" name="组合 31"/>
          <p:cNvGrpSpPr/>
          <p:nvPr/>
        </p:nvGrpSpPr>
        <p:grpSpPr>
          <a:xfrm>
            <a:off x="516524" y="1837194"/>
            <a:ext cx="2524244" cy="2439762"/>
            <a:chOff x="5034165" y="4087904"/>
            <a:chExt cx="3324142" cy="1743075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pic>
          <p:nvPicPr>
            <p:cNvPr id="2056" name="Picture 8" descr="亚马逊Fire平板推出新智能家居控制按钮- 硬件- 笔记本/平板电脑- cnBeta.COM"/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63013" y="4087904"/>
              <a:ext cx="2619375" cy="1743075"/>
            </a:xfrm>
            <a:prstGeom prst="rect">
              <a:avLst/>
            </a:prstGeom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9" name="图片 28"/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5034165" y="4087904"/>
              <a:ext cx="617955" cy="1580494"/>
            </a:xfrm>
            <a:prstGeom prst="rect">
              <a:avLst/>
            </a:prstGeom>
          </p:spPr>
        </p:pic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7740352" y="4087906"/>
              <a:ext cx="617955" cy="1580492"/>
            </a:xfrm>
            <a:prstGeom prst="rect">
              <a:avLst/>
            </a:prstGeom>
          </p:spPr>
        </p:pic>
      </p:grpSp>
      <p:grpSp>
        <p:nvGrpSpPr>
          <p:cNvPr id="42" name="组合 41"/>
          <p:cNvGrpSpPr/>
          <p:nvPr/>
        </p:nvGrpSpPr>
        <p:grpSpPr>
          <a:xfrm>
            <a:off x="3113839" y="1837194"/>
            <a:ext cx="2989395" cy="2310539"/>
            <a:chOff x="815811" y="2564904"/>
            <a:chExt cx="3144121" cy="2310539"/>
          </a:xfr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colorTemperature colorTemp="88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815811" y="3723443"/>
              <a:ext cx="1579567" cy="115200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12" name="图片 11"/>
            <p:cNvPicPr preferRelativeResize="0"/>
            <p:nvPr/>
          </p:nvPicPr>
          <p:blipFill>
            <a:blip r:embed="rId7"/>
            <a:stretch>
              <a:fillRect/>
            </a:stretch>
          </p:blipFill>
          <p:spPr>
            <a:xfrm>
              <a:off x="818774" y="2564904"/>
              <a:ext cx="1570750" cy="1171653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2389524" y="2564904"/>
              <a:ext cx="1570408" cy="1170420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389183" y="3734431"/>
              <a:ext cx="1570749" cy="1137308"/>
            </a:xfrm>
            <a:prstGeom prst="rect">
              <a:avLst/>
            </a:prstGeom>
            <a:scene3d>
              <a:camera prst="orthographicFront"/>
              <a:lightRig rig="threePt" dir="t"/>
            </a:scene3d>
            <a:sp3d>
              <a:bevelT prst="relaxedInset"/>
            </a:sp3d>
          </p:spPr>
        </p:pic>
      </p:grpSp>
      <p:sp>
        <p:nvSpPr>
          <p:cNvPr id="43" name="箭头: 下弧形 42"/>
          <p:cNvSpPr/>
          <p:nvPr/>
        </p:nvSpPr>
        <p:spPr>
          <a:xfrm>
            <a:off x="5364088" y="4168114"/>
            <a:ext cx="2376264" cy="629038"/>
          </a:xfrm>
          <a:prstGeom prst="curvedUpArrow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4" name="圆角矩形 5"/>
          <p:cNvSpPr/>
          <p:nvPr/>
        </p:nvSpPr>
        <p:spPr>
          <a:xfrm>
            <a:off x="5803042" y="4435146"/>
            <a:ext cx="1385075" cy="360045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人机协同</a:t>
            </a:r>
            <a:endParaRPr lang="zh-CN" altLang="en-US" b="1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6" name="箭头: 下弧形 65"/>
          <p:cNvSpPr/>
          <p:nvPr/>
        </p:nvSpPr>
        <p:spPr>
          <a:xfrm flipH="1">
            <a:off x="1619672" y="4166153"/>
            <a:ext cx="2376264" cy="629038"/>
          </a:xfrm>
          <a:prstGeom prst="curvedUpArrow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7" name="圆角矩形 5"/>
          <p:cNvSpPr/>
          <p:nvPr/>
        </p:nvSpPr>
        <p:spPr>
          <a:xfrm>
            <a:off x="2215171" y="4435146"/>
            <a:ext cx="1385075" cy="360045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智能输入</a:t>
            </a:r>
            <a:endParaRPr lang="zh-CN" altLang="en-US" b="1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4" name="箭头: 环形 43"/>
          <p:cNvSpPr/>
          <p:nvPr/>
        </p:nvSpPr>
        <p:spPr>
          <a:xfrm flipV="1">
            <a:off x="4086653" y="3494318"/>
            <a:ext cx="1229068" cy="1343669"/>
          </a:xfrm>
          <a:prstGeom prst="circularArrow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9" name="圆角矩形 5"/>
          <p:cNvSpPr/>
          <p:nvPr/>
        </p:nvSpPr>
        <p:spPr>
          <a:xfrm>
            <a:off x="4003717" y="4435346"/>
            <a:ext cx="1385075" cy="360045"/>
          </a:xfrm>
          <a:prstGeom prst="roundRect">
            <a:avLst/>
          </a:prstGeom>
          <a:solidFill>
            <a:schemeClr val="accent5">
              <a:lumMod val="50000"/>
            </a:schemeClr>
          </a:solidFill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Tx/>
              <a:buSzTx/>
              <a:buFontTx/>
            </a:pPr>
            <a:r>
              <a:rPr lang="zh-CN" altLang="en-US" b="1" dirty="0">
                <a:solidFill>
                  <a:prstClr val="white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无障碍沟通</a:t>
            </a:r>
            <a:endParaRPr lang="zh-CN" altLang="en-US" b="1" dirty="0">
              <a:solidFill>
                <a:prstClr val="white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70" name="箭头: 环形 69"/>
          <p:cNvSpPr/>
          <p:nvPr/>
        </p:nvSpPr>
        <p:spPr>
          <a:xfrm flipH="1">
            <a:off x="4086653" y="3571733"/>
            <a:ext cx="1229068" cy="1343669"/>
          </a:xfrm>
          <a:prstGeom prst="circularArrow">
            <a:avLst/>
          </a:prstGeom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数字识别准确率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3665900" y="6229455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Digit Test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" y="1232257"/>
            <a:ext cx="9137059" cy="429979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99.97%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88840"/>
            <a:ext cx="4573773" cy="3384376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68" y="1457004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5*5A-&gt;4mixerMLP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2276872"/>
            <a:ext cx="4066667" cy="30000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7904" y="1484784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6*6P-&gt;4mixerMLP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598" y="1757443"/>
            <a:ext cx="4370402" cy="317941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68" y="1274875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6*6A-&gt;4mixerMLP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98%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948047"/>
            <a:ext cx="4427984" cy="329450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68" y="1400734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6*6P--&gt;Neural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99.10%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3368" y="1400734"/>
            <a:ext cx="5852172" cy="438912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8" y="1736540"/>
            <a:ext cx="4560869" cy="342065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60648" y="404664"/>
            <a:ext cx="11521280" cy="3456384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3618" y="3396086"/>
            <a:ext cx="11150935" cy="3345281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 flipH="1">
            <a:off x="7176766" y="3244334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Char Train:10w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7176766" y="6372035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Char Test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3665900" y="6229455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Char Train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0768"/>
            <a:ext cx="9149568" cy="4305679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数据分布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 flipH="1">
            <a:off x="3665900" y="6229455"/>
            <a:ext cx="1967234" cy="3693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Char Test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122" y="1337684"/>
            <a:ext cx="9156122" cy="4308763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421" y="836712"/>
            <a:ext cx="3695238" cy="538095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flipH="1">
            <a:off x="3419872" y="691417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85%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06" y="1257488"/>
            <a:ext cx="6227124" cy="467034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相关技术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Picture 2" descr="躺着操控世界可穿戴手势识别是什么原理？ - OFweek可穿戴设备网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815" y="2041213"/>
            <a:ext cx="2908009" cy="182906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6202630" y="2041940"/>
            <a:ext cx="2907573" cy="1750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8" descr="Cg-4V1GwDNOIZEkkAAEAntE7wKMAAJisAGGdAsAAQC2816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1440" y="2059927"/>
            <a:ext cx="2907573" cy="1750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51"/>
          <p:cNvSpPr txBox="1"/>
          <p:nvPr/>
        </p:nvSpPr>
        <p:spPr>
          <a:xfrm>
            <a:off x="0" y="908720"/>
            <a:ext cx="9810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Limitation of previous work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151"/>
          <p:cNvSpPr txBox="1"/>
          <p:nvPr/>
        </p:nvSpPr>
        <p:spPr>
          <a:xfrm>
            <a:off x="-36512" y="4106972"/>
            <a:ext cx="326515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 devices needed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cold start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Categorty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is limited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Rely on user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79814" y="1394669"/>
            <a:ext cx="2908009" cy="480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EMG Sensor based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3203848" y="1397016"/>
            <a:ext cx="2908009" cy="480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b="1" dirty="0" err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based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6202395" y="1397016"/>
            <a:ext cx="2908009" cy="48026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Computer Vision based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151"/>
          <p:cNvSpPr txBox="1"/>
          <p:nvPr/>
        </p:nvSpPr>
        <p:spPr>
          <a:xfrm>
            <a:off x="2929893" y="4110381"/>
            <a:ext cx="345591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Special </a:t>
            </a:r>
            <a:r>
              <a:rPr lang="en-US" altLang="zh-CN" sz="2000" b="1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WiFi</a:t>
            </a: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device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 cold start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Vulnerable to environment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Only single person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151"/>
          <p:cNvSpPr txBox="1"/>
          <p:nvPr/>
        </p:nvSpPr>
        <p:spPr>
          <a:xfrm>
            <a:off x="5943564" y="4106972"/>
            <a:ext cx="316663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Privacy concern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Vulnerable to environment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Large computing cost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lvl="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 convenient in </a:t>
            </a:r>
            <a:r>
              <a:rPr lang="en-US" altLang="zh-CN" sz="2000" b="1" dirty="0" err="1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workarea</a:t>
            </a:r>
            <a:endParaRPr lang="en-US" altLang="zh-CN" sz="2000" b="1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0636" y="692441"/>
            <a:ext cx="3971429" cy="5980952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347607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NNResnet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85%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0506" y="1299037"/>
            <a:ext cx="6058077" cy="454355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687185"/>
            <a:ext cx="3990476" cy="6038095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NNResnet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44075"/>
            <a:ext cx="6075628" cy="4556721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39" y="700188"/>
            <a:ext cx="4147496" cy="6157812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5*5Adj-&gt;4mixerMLP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5443" y="1172182"/>
            <a:ext cx="6125149" cy="4593861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777665"/>
            <a:ext cx="4000000" cy="6047619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6*6Adj-&gt;4mixerMLP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70" y="1234435"/>
            <a:ext cx="6215930" cy="466194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334" y="813210"/>
            <a:ext cx="4142857" cy="6038095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系统测试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—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字符识别准确率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6*6p-&gt;4mixerMLP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87883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73334" y="813210"/>
            <a:ext cx="4142857" cy="6038095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不同特张提取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6*6p-&gt;4mixerMLP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487883"/>
            <a:ext cx="5852172" cy="4389129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777665"/>
            <a:ext cx="4000000" cy="6047619"/>
          </a:xfrm>
          <a:prstGeom prst="rect">
            <a:avLst/>
          </a:prstGeom>
        </p:spPr>
      </p:pic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实验一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sym typeface="+mn-ea"/>
              </a:rPr>
              <a:t>不同特张提取方法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lstStyle/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6*6Adj-&gt;4mixerMLP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70" y="1234435"/>
            <a:ext cx="6215930" cy="4661948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不同特张提取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1039" y="700188"/>
            <a:ext cx="4147496" cy="61578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5*5Adj-&gt;4mixerMLP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64%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670" y="1234435"/>
            <a:ext cx="6215930" cy="466194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实验一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不同特张提取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421" y="836712"/>
            <a:ext cx="3695238" cy="53809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H="1">
            <a:off x="3419872" y="691417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85%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06" y="1257488"/>
            <a:ext cx="6227124" cy="4670343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不同模型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504" y="687185"/>
            <a:ext cx="3990476" cy="603809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NNResnet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1344075"/>
            <a:ext cx="6075628" cy="455672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1" name="Picture 2" descr="躺着操控世界可穿戴手势识别是什么原理？ - OFweek可穿戴设备网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750" y="2204864"/>
            <a:ext cx="2781665" cy="17496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图片 21"/>
          <p:cNvPicPr preferRelativeResize="0"/>
          <p:nvPr/>
        </p:nvPicPr>
        <p:blipFill>
          <a:blip r:embed="rId2"/>
          <a:stretch>
            <a:fillRect/>
          </a:stretch>
        </p:blipFill>
        <p:spPr>
          <a:xfrm>
            <a:off x="3169135" y="2204864"/>
            <a:ext cx="2907573" cy="1750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3" name="Picture 8" descr="Cg-4V1GwDNOIZEkkAAEAntE7wKMAAJisAGGdAsAAQC2816"/>
          <p:cNvPicPr preferRelativeResize="0"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6427" y="2204864"/>
            <a:ext cx="2907573" cy="175017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TextBox 151"/>
          <p:cNvSpPr txBox="1"/>
          <p:nvPr/>
        </p:nvSpPr>
        <p:spPr>
          <a:xfrm>
            <a:off x="0" y="908720"/>
            <a:ext cx="981001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altLang="zh-CN" sz="22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Limitation of previous work</a:t>
            </a:r>
            <a:endParaRPr lang="en-US" altLang="zh-CN" sz="22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: 圆角 25"/>
          <p:cNvSpPr/>
          <p:nvPr/>
        </p:nvSpPr>
        <p:spPr>
          <a:xfrm>
            <a:off x="209458" y="1615815"/>
            <a:ext cx="2799957" cy="480269"/>
          </a:xfrm>
          <a:prstGeom prst="roundRect">
            <a:avLst/>
          </a:prstGeom>
          <a:solidFill>
            <a:schemeClr val="accent5">
              <a:lumMod val="50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b="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可穿戴设备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: 圆角 26"/>
          <p:cNvSpPr/>
          <p:nvPr/>
        </p:nvSpPr>
        <p:spPr>
          <a:xfrm>
            <a:off x="6235991" y="1615815"/>
            <a:ext cx="2908010" cy="480269"/>
          </a:xfrm>
          <a:prstGeom prst="roundRect">
            <a:avLst/>
          </a:prstGeom>
          <a:solidFill>
            <a:schemeClr val="accent5">
              <a:lumMod val="50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无线感知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: 圆角 27"/>
          <p:cNvSpPr/>
          <p:nvPr/>
        </p:nvSpPr>
        <p:spPr>
          <a:xfrm>
            <a:off x="3168698" y="1620890"/>
            <a:ext cx="2908009" cy="480269"/>
          </a:xfrm>
          <a:prstGeom prst="roundRect">
            <a:avLst/>
          </a:prstGeom>
          <a:solidFill>
            <a:schemeClr val="accent5">
              <a:lumMod val="50000"/>
            </a:schemeClr>
          </a:solidFill>
          <a:scene3d>
            <a:camera prst="orthographicFront"/>
            <a:lightRig rig="threePt" dir="t"/>
          </a:scene3d>
          <a:sp3d>
            <a:bevelT prst="convex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计算机视觉</a:t>
            </a:r>
            <a:endParaRPr lang="en-US" altLang="zh-CN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不同模型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7421" y="836712"/>
            <a:ext cx="3695238" cy="538095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 flipH="1">
            <a:off x="3419872" y="691417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5*5P-&gt;4mixerMLP   </a:t>
            </a:r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85%</a:t>
            </a:r>
            <a:endParaRPr lang="zh-CN" altLang="en-US" b="1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706" y="1257488"/>
            <a:ext cx="6227124" cy="4670343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不同模型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4435" y="980440"/>
            <a:ext cx="3657600" cy="5372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5516880"/>
            <a:ext cx="3028950" cy="1352550"/>
          </a:xfrm>
          <a:prstGeom prst="rect">
            <a:avLst/>
          </a:prstGeom>
        </p:spPr>
      </p:pic>
      <p:pic>
        <p:nvPicPr>
          <p:cNvPr id="7" name="图片 6" descr="mixer_4m5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4530" y="692150"/>
            <a:ext cx="5852160" cy="4389120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 flipH="1">
            <a:off x="3419872" y="628544"/>
            <a:ext cx="2448785" cy="64633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5*5P-&gt;</a:t>
            </a:r>
            <a:r>
              <a:rPr lang="en-US" altLang="zh-CN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NNResnet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altLang="zh-CN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65%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不同模型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方法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mixerMLP block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1 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15" y="692785"/>
            <a:ext cx="4371975" cy="40100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9290" y="692785"/>
            <a:ext cx="3705225" cy="5400675"/>
          </a:xfrm>
          <a:prstGeom prst="rect">
            <a:avLst/>
          </a:prstGeom>
        </p:spPr>
      </p:pic>
      <p:pic>
        <p:nvPicPr>
          <p:cNvPr id="5" name="图片 4" descr="mixer_1m5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67995" y="5013325"/>
            <a:ext cx="4567555" cy="3425825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mixerMLP block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2 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07765" y="692150"/>
            <a:ext cx="3771900" cy="54768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660400"/>
            <a:ext cx="3580130" cy="5537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830" y="5445760"/>
            <a:ext cx="2943225" cy="1428750"/>
          </a:xfrm>
          <a:prstGeom prst="rect">
            <a:avLst/>
          </a:prstGeom>
        </p:spPr>
      </p:pic>
      <p:pic>
        <p:nvPicPr>
          <p:cNvPr id="8" name="图片 7" descr="mixer_2m5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3935" y="44450"/>
            <a:ext cx="585216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mixerMLP block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4 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04435" y="980440"/>
            <a:ext cx="3657600" cy="5372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460" y="5516880"/>
            <a:ext cx="3028950" cy="1352550"/>
          </a:xfrm>
          <a:prstGeom prst="rect">
            <a:avLst/>
          </a:prstGeom>
        </p:spPr>
      </p:pic>
      <p:pic>
        <p:nvPicPr>
          <p:cNvPr id="7" name="图片 6" descr="mixer_4m5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84530" y="692150"/>
            <a:ext cx="585216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实验三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mixerMLP block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层数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8 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859655" y="908685"/>
            <a:ext cx="3800475" cy="54006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70" y="5373370"/>
            <a:ext cx="3286125" cy="1371600"/>
          </a:xfrm>
          <a:prstGeom prst="rect">
            <a:avLst/>
          </a:prstGeom>
        </p:spPr>
      </p:pic>
      <p:pic>
        <p:nvPicPr>
          <p:cNvPr id="7" name="图片 6" descr="mixer_8m5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828675" y="836930"/>
            <a:ext cx="5852160" cy="4389120"/>
          </a:xfrm>
          <a:prstGeom prst="rect">
            <a:avLst/>
          </a:prstGeom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实验四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不同位置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705" y="836295"/>
            <a:ext cx="3648075" cy="170497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830" y="4076700"/>
            <a:ext cx="4555490" cy="224409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 flipH="1">
            <a:off x="971312" y="3140604"/>
            <a:ext cx="2448785" cy="64516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99%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212590" y="3140710"/>
            <a:ext cx="4572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方向按照_手掌向上向下向前向左向右</a:t>
            </a:r>
            <a:endParaRPr lang="zh-CN" altLang="en-US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实验五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不同天数的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36235" y="4218305"/>
            <a:ext cx="3671570" cy="263969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785" y="4149090"/>
            <a:ext cx="3600450" cy="26193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981200" y="4177665"/>
            <a:ext cx="3752850" cy="2590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9700" y="1453515"/>
            <a:ext cx="3829050" cy="27241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5740" y="1340485"/>
            <a:ext cx="3714750" cy="265747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230120" y="1340485"/>
            <a:ext cx="3676650" cy="267652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6012815" y="1392555"/>
            <a:ext cx="3800475" cy="25527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 flipH="1">
            <a:off x="4715907" y="767609"/>
            <a:ext cx="2448785" cy="92202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8575">
            <a:solidFill>
              <a:schemeClr val="accent2">
                <a:lumMod val="20000"/>
                <a:lumOff val="80000"/>
              </a:schemeClr>
            </a:solidFill>
            <a:prstDash val="sysDot"/>
          </a:ln>
        </p:spPr>
        <p:txBody>
          <a:bodyPr wrap="square">
            <a:spAutoFit/>
          </a:bodyPr>
          <a:p>
            <a:pPr algn="ctr"/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r>
              <a:rPr lang="zh-CN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，</a:t>
            </a:r>
            <a:r>
              <a:rPr lang="en-US" altLang="zh-CN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100%</a:t>
            </a:r>
            <a:endParaRPr lang="en-US" altLang="zh-CN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实验</a:t>
            </a: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6: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不同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设备的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系统框图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32" name="图片 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1674500"/>
            <a:ext cx="4280965" cy="3598188"/>
          </a:xfrm>
          <a:prstGeom prst="rect">
            <a:avLst/>
          </a:prstGeom>
        </p:spPr>
      </p:pic>
      <p:pic>
        <p:nvPicPr>
          <p:cNvPr id="33" name="图片 3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1674500"/>
            <a:ext cx="4572000" cy="3594086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动态识别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2" name="单词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827584" y="1679071"/>
            <a:ext cx="7308304" cy="41109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0" y="10361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词汇包括：铅笔，剪刀，钳子，铲子，刷子，筷子，梳子，吹风机</a:t>
            </a:r>
            <a:endParaRPr lang="zh-CN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27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4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18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indent="-342900">
              <a:spcBef>
                <a:spcPct val="20000"/>
              </a:spcBef>
              <a:buSzPct val="80000"/>
              <a:defRPr/>
            </a:pPr>
            <a:r>
              <a:rPr lang="zh-CN" altLang="en-US" sz="2400" b="1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动态识别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0" y="1036181"/>
            <a:ext cx="9144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句子包括：我你他，好不好，你好，我叫张三，我很好谢谢</a:t>
            </a:r>
            <a:endParaRPr lang="zh-CN" altLang="en-US" sz="2400" dirty="0"/>
          </a:p>
        </p:txBody>
      </p:sp>
      <p:pic>
        <p:nvPicPr>
          <p:cNvPr id="5" name="句子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611560" y="1526587"/>
            <a:ext cx="7920880" cy="445549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02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471102" y="3008084"/>
            <a:ext cx="5934332" cy="1056592"/>
            <a:chOff x="2325748" y="2866062"/>
            <a:chExt cx="5934332" cy="1031093"/>
          </a:xfrm>
        </p:grpSpPr>
        <p:sp>
          <p:nvSpPr>
            <p:cNvPr id="11" name="圆角矩形 57"/>
            <p:cNvSpPr/>
            <p:nvPr/>
          </p:nvSpPr>
          <p:spPr>
            <a:xfrm flipV="1">
              <a:off x="2325748" y="2866062"/>
              <a:ext cx="5934332" cy="103109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>
                  <a:alpha val="4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2947816" y="2913247"/>
              <a:ext cx="4858466" cy="756068"/>
              <a:chOff x="2551576" y="3004687"/>
              <a:chExt cx="4858466" cy="756068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2551576" y="3391422"/>
                <a:ext cx="1518850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b="1">
                    <a:latin typeface="+mn-ea"/>
                  </a:defRPr>
                </a:lvl1pPr>
              </a:lstStyle>
              <a:p>
                <a:r>
                  <a:rPr lang="zh-CN" altLang="en-US" dirty="0"/>
                  <a:t>蓝牙通信</a:t>
                </a:r>
                <a:endParaRPr lang="zh-CN" altLang="en-US" dirty="0"/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464472" y="3391423"/>
                <a:ext cx="1945570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b="1">
                    <a:latin typeface="+mn-ea"/>
                  </a:defRPr>
                </a:lvl1pPr>
              </a:lstStyle>
              <a:p>
                <a:r>
                  <a:rPr lang="en-US" altLang="zh-CN"/>
                  <a:t>USB</a:t>
                </a:r>
                <a:r>
                  <a:rPr lang="en-US" altLang="zh-CN" dirty="0"/>
                  <a:t>-TTL</a:t>
                </a:r>
                <a:endParaRPr lang="zh-CN" altLang="en-US" dirty="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603983" y="3004687"/>
                <a:ext cx="209385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+mn-ea"/>
                  </a:rPr>
                  <a:t>通信层</a:t>
                </a:r>
                <a:endParaRPr lang="zh-CN" altLang="en-US" b="1" dirty="0">
                  <a:latin typeface="+mn-ea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471102" y="4546793"/>
            <a:ext cx="5934332" cy="1277444"/>
            <a:chOff x="2325748" y="4185450"/>
            <a:chExt cx="5934332" cy="1330856"/>
          </a:xfrm>
        </p:grpSpPr>
        <p:sp>
          <p:nvSpPr>
            <p:cNvPr id="17" name="圆角矩形 52"/>
            <p:cNvSpPr/>
            <p:nvPr/>
          </p:nvSpPr>
          <p:spPr>
            <a:xfrm flipV="1">
              <a:off x="2325748" y="4185450"/>
              <a:ext cx="5934332" cy="1330856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alpha val="4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2768305" y="4321232"/>
              <a:ext cx="5004128" cy="896967"/>
              <a:chOff x="2768305" y="4321232"/>
              <a:chExt cx="5004128" cy="896967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2768305" y="4833425"/>
                <a:ext cx="1877872" cy="369331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>
                    <a:latin typeface="+mn-ea"/>
                  </a:rPr>
                  <a:t>Flex </a:t>
                </a:r>
                <a:r>
                  <a:rPr lang="zh-CN" altLang="en-US" b="1">
                    <a:latin typeface="+mn-ea"/>
                  </a:rPr>
                  <a:t>传感器</a:t>
                </a:r>
                <a:endParaRPr lang="zh-CN" altLang="en-US" b="1" dirty="0">
                  <a:latin typeface="+mn-ea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894561" y="4833425"/>
                <a:ext cx="1877872" cy="369332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b="1">
                    <a:latin typeface="+mn-ea"/>
                  </a:defRPr>
                </a:lvl1pPr>
              </a:lstStyle>
              <a:p>
                <a:r>
                  <a:rPr lang="en-US" altLang="zh-CN" dirty="0" err="1"/>
                  <a:t>Uhand</a:t>
                </a:r>
                <a:r>
                  <a:rPr lang="zh-CN" altLang="en-US" dirty="0"/>
                  <a:t>机械手</a:t>
                </a:r>
                <a:endParaRPr lang="zh-CN" altLang="en-US" dirty="0"/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4343792" y="4321232"/>
                <a:ext cx="157388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b="1" dirty="0">
                    <a:latin typeface="+mn-ea"/>
                  </a:rPr>
                  <a:t>感知执行层</a:t>
                </a:r>
                <a:endParaRPr lang="zh-CN" altLang="en-US" b="1" dirty="0">
                  <a:latin typeface="+mn-ea"/>
                </a:endParaRPr>
              </a:p>
            </p:txBody>
          </p:sp>
        </p:grpSp>
      </p:grpSp>
      <p:sp>
        <p:nvSpPr>
          <p:cNvPr id="22" name="上箭头 50"/>
          <p:cNvSpPr/>
          <p:nvPr/>
        </p:nvSpPr>
        <p:spPr>
          <a:xfrm>
            <a:off x="4019324" y="4161875"/>
            <a:ext cx="513526" cy="281940"/>
          </a:xfrm>
          <a:prstGeom prst="upArrow">
            <a:avLst/>
          </a:prstGeom>
          <a:solidFill>
            <a:srgbClr val="828282"/>
          </a:solidFill>
          <a:ln>
            <a:solidFill>
              <a:schemeClr val="tx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28282"/>
              </a:solidFill>
            </a:endParaRPr>
          </a:p>
        </p:txBody>
      </p:sp>
      <p:sp>
        <p:nvSpPr>
          <p:cNvPr id="23" name="上箭头 51"/>
          <p:cNvSpPr/>
          <p:nvPr/>
        </p:nvSpPr>
        <p:spPr>
          <a:xfrm>
            <a:off x="4019324" y="2575610"/>
            <a:ext cx="513526" cy="281940"/>
          </a:xfrm>
          <a:prstGeom prst="upArrow">
            <a:avLst/>
          </a:prstGeom>
          <a:solidFill>
            <a:srgbClr val="828282"/>
          </a:solidFill>
          <a:ln>
            <a:solidFill>
              <a:schemeClr val="tx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28282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75656" y="836712"/>
            <a:ext cx="5934332" cy="1537527"/>
            <a:chOff x="4516378" y="1104181"/>
            <a:chExt cx="5934332" cy="1537527"/>
          </a:xfrm>
        </p:grpSpPr>
        <p:grpSp>
          <p:nvGrpSpPr>
            <p:cNvPr id="25" name="组合 24"/>
            <p:cNvGrpSpPr/>
            <p:nvPr/>
          </p:nvGrpSpPr>
          <p:grpSpPr>
            <a:xfrm>
              <a:off x="4516378" y="1104181"/>
              <a:ext cx="5934332" cy="1537527"/>
              <a:chOff x="2325748" y="198120"/>
              <a:chExt cx="5934332" cy="1537527"/>
            </a:xfrm>
          </p:grpSpPr>
          <p:sp>
            <p:nvSpPr>
              <p:cNvPr id="28" name="圆角矩形 64"/>
              <p:cNvSpPr/>
              <p:nvPr/>
            </p:nvSpPr>
            <p:spPr>
              <a:xfrm flipV="1">
                <a:off x="2325748" y="198120"/>
                <a:ext cx="5934332" cy="1537527"/>
              </a:xfrm>
              <a:prstGeom prst="roundRect">
                <a:avLst/>
              </a:prstGeom>
              <a:solidFill>
                <a:srgbClr val="ECCB78"/>
              </a:solidFill>
              <a:ln w="38100">
                <a:solidFill>
                  <a:srgbClr val="695116">
                    <a:alpha val="48627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2713958" y="419720"/>
                <a:ext cx="5131551" cy="1012252"/>
                <a:chOff x="2713958" y="419720"/>
                <a:chExt cx="5131551" cy="1012252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2713958" y="1062640"/>
                  <a:ext cx="1518850" cy="369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41275">
                  <a:solidFill>
                    <a:schemeClr val="tx1">
                      <a:alpha val="49000"/>
                    </a:schemeClr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+mn-ea"/>
                    </a:defRPr>
                  </a:lvl1pPr>
                </a:lstStyle>
                <a:p>
                  <a:r>
                    <a:rPr lang="zh-CN" altLang="en-US" dirty="0"/>
                    <a:t>数据集构建</a:t>
                  </a:r>
                  <a:endParaRPr lang="zh-CN" altLang="en-US" dirty="0"/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232808" y="419720"/>
                  <a:ext cx="20938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b="1" dirty="0">
                      <a:latin typeface="+mn-ea"/>
                    </a:rPr>
                    <a:t>服务层</a:t>
                  </a:r>
                  <a:endParaRPr lang="zh-CN" altLang="en-US" b="1" dirty="0">
                    <a:latin typeface="+mn-ea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4520308" y="1061587"/>
                  <a:ext cx="1518850" cy="369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41275">
                  <a:solidFill>
                    <a:schemeClr val="tx1">
                      <a:alpha val="49000"/>
                    </a:schemeClr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+mn-ea"/>
                    </a:defRPr>
                  </a:lvl1pPr>
                </a:lstStyle>
                <a:p>
                  <a:r>
                    <a:rPr lang="zh-CN" altLang="en-US" dirty="0"/>
                    <a:t>模型推理</a:t>
                  </a:r>
                  <a:endParaRPr lang="zh-CN" altLang="en-US" dirty="0"/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6326659" y="1061587"/>
                  <a:ext cx="1518850" cy="369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41275">
                  <a:solidFill>
                    <a:schemeClr val="tx1">
                      <a:alpha val="49000"/>
                    </a:schemeClr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+mn-ea"/>
                    </a:defRPr>
                  </a:lvl1pPr>
                </a:lstStyle>
                <a:p>
                  <a:r>
                    <a:rPr lang="zh-CN" altLang="en-US" dirty="0"/>
                    <a:t>特征提取</a:t>
                  </a:r>
                  <a:endParaRPr lang="zh-CN" altLang="en-US" dirty="0"/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8517289" y="1296568"/>
              <a:ext cx="151885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41275">
              <a:solidFill>
                <a:schemeClr val="tx1">
                  <a:alpha val="49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+mn-ea"/>
                </a:defRPr>
              </a:lvl1pPr>
            </a:lstStyle>
            <a:p>
              <a:r>
                <a:rPr lang="zh-CN" altLang="en-US" dirty="0"/>
                <a:t>数据校正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904588" y="1296568"/>
              <a:ext cx="151885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41275">
              <a:solidFill>
                <a:schemeClr val="tx1">
                  <a:alpha val="49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latin typeface="+mn-ea"/>
                </a:rPr>
                <a:t>人机协同</a:t>
              </a:r>
              <a:endParaRPr lang="zh-CN" altLang="en-US" b="1" dirty="0"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553283" y="2830567"/>
            <a:ext cx="5934332" cy="1390522"/>
            <a:chOff x="2325748" y="2540191"/>
            <a:chExt cx="5934332" cy="1356964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6" name="圆角矩形 57"/>
            <p:cNvSpPr/>
            <p:nvPr/>
          </p:nvSpPr>
          <p:spPr>
            <a:xfrm flipV="1">
              <a:off x="2325748" y="2540191"/>
              <a:ext cx="5934332" cy="1356964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>
                  <a:alpha val="49000"/>
                </a:schemeClr>
              </a:solidFill>
              <a:prstDash val="sysDash"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2947816" y="3299982"/>
              <a:ext cx="4858466" cy="369332"/>
              <a:chOff x="2551576" y="3391422"/>
              <a:chExt cx="4858466" cy="369332"/>
            </a:xfrm>
          </p:grpSpPr>
          <p:sp>
            <p:nvSpPr>
              <p:cNvPr id="38" name="文本框 37"/>
              <p:cNvSpPr txBox="1"/>
              <p:nvPr/>
            </p:nvSpPr>
            <p:spPr>
              <a:xfrm>
                <a:off x="2551576" y="3391422"/>
                <a:ext cx="1518850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b="1">
                    <a:latin typeface="+mn-ea"/>
                  </a:defRPr>
                </a:lvl1pPr>
              </a:lstStyle>
              <a:p>
                <a:r>
                  <a:rPr lang="zh-CN" altLang="en-US" dirty="0"/>
                  <a:t>蓝牙通信</a:t>
                </a:r>
                <a:endParaRPr lang="zh-CN" altLang="en-US" dirty="0"/>
              </a:p>
            </p:txBody>
          </p:sp>
          <p:sp>
            <p:nvSpPr>
              <p:cNvPr id="39" name="文本框 38"/>
              <p:cNvSpPr txBox="1"/>
              <p:nvPr/>
            </p:nvSpPr>
            <p:spPr>
              <a:xfrm>
                <a:off x="5464472" y="3391423"/>
                <a:ext cx="1945570" cy="35941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b="1">
                    <a:latin typeface="+mn-ea"/>
                  </a:defRPr>
                </a:lvl1pPr>
              </a:lstStyle>
              <a:p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USB</a:t>
                </a:r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-TTL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40" name="文本框 39"/>
              <p:cNvSpPr txBox="1"/>
              <p:nvPr/>
            </p:nvSpPr>
            <p:spPr>
              <a:xfrm>
                <a:off x="3695134" y="3391422"/>
                <a:ext cx="2093851" cy="369332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通信层</a:t>
                </a:r>
                <a:endParaRPr lang="zh-CN" altLang="en-US" dirty="0"/>
              </a:p>
            </p:txBody>
          </p:sp>
        </p:grpSp>
      </p:grpSp>
      <p:grpSp>
        <p:nvGrpSpPr>
          <p:cNvPr id="41" name="组合 40"/>
          <p:cNvGrpSpPr/>
          <p:nvPr/>
        </p:nvGrpSpPr>
        <p:grpSpPr>
          <a:xfrm>
            <a:off x="7553283" y="4748669"/>
            <a:ext cx="5934332" cy="1056593"/>
            <a:chOff x="2325748" y="4395766"/>
            <a:chExt cx="5934332" cy="1100771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42" name="圆角矩形 52"/>
            <p:cNvSpPr/>
            <p:nvPr/>
          </p:nvSpPr>
          <p:spPr>
            <a:xfrm flipV="1">
              <a:off x="2325748" y="4395766"/>
              <a:ext cx="5934332" cy="1100771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alpha val="49000"/>
                </a:schemeClr>
              </a:solidFill>
              <a:prstDash val="sysDash"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3" name="组合 42"/>
            <p:cNvGrpSpPr/>
            <p:nvPr/>
          </p:nvGrpSpPr>
          <p:grpSpPr>
            <a:xfrm>
              <a:off x="2768305" y="4464977"/>
              <a:ext cx="5004128" cy="895892"/>
              <a:chOff x="2768305" y="4464977"/>
              <a:chExt cx="5004128" cy="895892"/>
            </a:xfrm>
          </p:grpSpPr>
          <p:sp>
            <p:nvSpPr>
              <p:cNvPr id="44" name="文本框 43"/>
              <p:cNvSpPr txBox="1"/>
              <p:nvPr/>
            </p:nvSpPr>
            <p:spPr>
              <a:xfrm>
                <a:off x="2768305" y="4977170"/>
                <a:ext cx="1877872" cy="3836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Flex </a:t>
                </a:r>
                <a:r>
                  <a:rPr lang="zh-CN" altLang="en-US"/>
                  <a:t>传感器</a:t>
                </a:r>
                <a:endParaRPr lang="zh-CN" altLang="en-US" dirty="0"/>
              </a:p>
            </p:txBody>
          </p:sp>
          <p:sp>
            <p:nvSpPr>
              <p:cNvPr id="45" name="文本框 44"/>
              <p:cNvSpPr txBox="1"/>
              <p:nvPr/>
            </p:nvSpPr>
            <p:spPr>
              <a:xfrm>
                <a:off x="5894561" y="4977170"/>
                <a:ext cx="1877872" cy="3836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b="1">
                    <a:latin typeface="+mn-ea"/>
                  </a:defRPr>
                </a:lvl1pPr>
              </a:lstStyle>
              <a:p>
                <a:r>
                  <a:rPr lang="en-US" altLang="zh-CN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Uhand </a:t>
                </a:r>
                <a:r>
                  <a:rPr lang="zh-CN" altLang="en-US" dirty="0"/>
                  <a:t>机械手</a:t>
                </a:r>
                <a:endParaRPr lang="zh-CN" altLang="en-US" dirty="0"/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4343792" y="4464977"/>
                <a:ext cx="1573882" cy="384775"/>
              </a:xfrm>
              <a:prstGeom prst="rect">
                <a:avLst/>
              </a:prstGeom>
              <a:noFill/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/>
                  <a:t>感知执行层</a:t>
                </a:r>
                <a:endParaRPr lang="zh-CN" altLang="en-US" dirty="0"/>
              </a:p>
            </p:txBody>
          </p:sp>
        </p:grpSp>
      </p:grpSp>
      <p:sp>
        <p:nvSpPr>
          <p:cNvPr id="47" name="上箭头 50"/>
          <p:cNvSpPr/>
          <p:nvPr/>
        </p:nvSpPr>
        <p:spPr>
          <a:xfrm>
            <a:off x="8705472" y="4332146"/>
            <a:ext cx="513526" cy="281940"/>
          </a:xfrm>
          <a:prstGeom prst="upArrow">
            <a:avLst/>
          </a:prstGeom>
          <a:solidFill>
            <a:srgbClr val="828282"/>
          </a:solidFill>
          <a:ln>
            <a:solidFill>
              <a:schemeClr val="tx1">
                <a:alpha val="49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9" name="组合 48"/>
          <p:cNvGrpSpPr/>
          <p:nvPr/>
        </p:nvGrpSpPr>
        <p:grpSpPr>
          <a:xfrm>
            <a:off x="7557837" y="764704"/>
            <a:ext cx="5934332" cy="1537527"/>
            <a:chOff x="4516378" y="1104181"/>
            <a:chExt cx="5934332" cy="1537527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grpSp>
          <p:nvGrpSpPr>
            <p:cNvPr id="50" name="组合 49"/>
            <p:cNvGrpSpPr/>
            <p:nvPr/>
          </p:nvGrpSpPr>
          <p:grpSpPr>
            <a:xfrm>
              <a:off x="4516378" y="1104181"/>
              <a:ext cx="5934332" cy="1537527"/>
              <a:chOff x="2325748" y="198120"/>
              <a:chExt cx="5934332" cy="1537527"/>
            </a:xfrm>
          </p:grpSpPr>
          <p:sp>
            <p:nvSpPr>
              <p:cNvPr id="53" name="圆角矩形 64"/>
              <p:cNvSpPr/>
              <p:nvPr/>
            </p:nvSpPr>
            <p:spPr>
              <a:xfrm flipV="1">
                <a:off x="2325748" y="198120"/>
                <a:ext cx="5934332" cy="1537527"/>
              </a:xfrm>
              <a:prstGeom prst="roundRect">
                <a:avLst/>
              </a:prstGeom>
              <a:solidFill>
                <a:srgbClr val="ECCB78"/>
              </a:solidFill>
              <a:ln w="38100">
                <a:solidFill>
                  <a:srgbClr val="695116">
                    <a:alpha val="48627"/>
                  </a:srgbClr>
                </a:solidFill>
                <a:prstDash val="sysDash"/>
              </a:ln>
              <a:scene3d>
                <a:camera prst="orthographicFront"/>
                <a:lightRig rig="threePt" dir="t"/>
              </a:scene3d>
              <a:sp3d>
                <a:bevelT w="152400" h="50800" prst="softRound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4" name="组合 53"/>
              <p:cNvGrpSpPr/>
              <p:nvPr/>
            </p:nvGrpSpPr>
            <p:grpSpPr>
              <a:xfrm>
                <a:off x="2713958" y="419720"/>
                <a:ext cx="5131551" cy="1012252"/>
                <a:chOff x="2713958" y="419720"/>
                <a:chExt cx="5131551" cy="1012252"/>
              </a:xfrm>
            </p:grpSpPr>
            <p:sp>
              <p:nvSpPr>
                <p:cNvPr id="55" name="文本框 54"/>
                <p:cNvSpPr txBox="1"/>
                <p:nvPr/>
              </p:nvSpPr>
              <p:spPr>
                <a:xfrm>
                  <a:off x="2713958" y="1062640"/>
                  <a:ext cx="1518850" cy="369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41275">
                  <a:solidFill>
                    <a:schemeClr val="tx1">
                      <a:alpha val="49000"/>
                    </a:schemeClr>
                  </a:solidFill>
                  <a:prstDash val="dash"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+mn-ea"/>
                    </a:defRPr>
                  </a:lvl1pPr>
                </a:lstStyle>
                <a:p>
                  <a:r>
                    <a:rPr lang="zh-CN" altLang="en-US" dirty="0"/>
                    <a:t>数据集构建</a:t>
                  </a:r>
                  <a:endParaRPr lang="zh-CN" altLang="en-US" dirty="0"/>
                </a:p>
              </p:txBody>
            </p:sp>
            <p:sp>
              <p:nvSpPr>
                <p:cNvPr id="56" name="文本框 55"/>
                <p:cNvSpPr txBox="1"/>
                <p:nvPr/>
              </p:nvSpPr>
              <p:spPr>
                <a:xfrm>
                  <a:off x="4232808" y="419720"/>
                  <a:ext cx="2093851" cy="369332"/>
                </a:xfrm>
                <a:prstGeom prst="rect">
                  <a:avLst/>
                </a:prstGeom>
                <a:noFill/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dirty="0"/>
                    <a:t>服务层</a:t>
                  </a:r>
                  <a:endParaRPr lang="zh-CN" altLang="en-US" dirty="0"/>
                </a:p>
              </p:txBody>
            </p:sp>
            <p:sp>
              <p:nvSpPr>
                <p:cNvPr id="57" name="文本框 56"/>
                <p:cNvSpPr txBox="1"/>
                <p:nvPr/>
              </p:nvSpPr>
              <p:spPr>
                <a:xfrm>
                  <a:off x="4520308" y="1061587"/>
                  <a:ext cx="1518850" cy="368300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41275">
                  <a:solidFill>
                    <a:schemeClr val="tx1">
                      <a:alpha val="49000"/>
                    </a:schemeClr>
                  </a:solidFill>
                  <a:prstDash val="dash"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+mn-ea"/>
                    </a:defRPr>
                  </a:lvl1pPr>
                </a:lstStyle>
                <a:p>
                  <a:r>
                    <a:rPr lang="en-US" altLang="zh-CN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AI </a:t>
                  </a:r>
                  <a:r>
                    <a:rPr lang="zh-CN" altLang="en-US" dirty="0"/>
                    <a:t>推理</a:t>
                  </a:r>
                  <a:endParaRPr lang="zh-CN" altLang="en-US" dirty="0"/>
                </a:p>
              </p:txBody>
            </p:sp>
            <p:sp>
              <p:nvSpPr>
                <p:cNvPr id="58" name="文本框 57"/>
                <p:cNvSpPr txBox="1"/>
                <p:nvPr/>
              </p:nvSpPr>
              <p:spPr>
                <a:xfrm>
                  <a:off x="6326659" y="1061587"/>
                  <a:ext cx="1518850" cy="369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41275">
                  <a:solidFill>
                    <a:schemeClr val="tx1">
                      <a:alpha val="49000"/>
                    </a:schemeClr>
                  </a:solidFill>
                  <a:prstDash val="dash"/>
                </a:ln>
                <a:scene3d>
                  <a:camera prst="orthographicFront"/>
                  <a:lightRig rig="threePt" dir="t"/>
                </a:scene3d>
                <a:sp3d>
                  <a:bevelT w="152400" h="50800" prst="softRound"/>
                </a:sp3d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+mn-ea"/>
                    </a:defRPr>
                  </a:lvl1pPr>
                </a:lstStyle>
                <a:p>
                  <a:r>
                    <a:rPr lang="zh-CN" altLang="en-US" dirty="0"/>
                    <a:t>特征提取</a:t>
                  </a:r>
                  <a:endParaRPr lang="zh-CN" altLang="en-US" dirty="0"/>
                </a:p>
              </p:txBody>
            </p:sp>
          </p:grpSp>
        </p:grpSp>
        <p:sp>
          <p:nvSpPr>
            <p:cNvPr id="51" name="文本框 50"/>
            <p:cNvSpPr txBox="1"/>
            <p:nvPr/>
          </p:nvSpPr>
          <p:spPr>
            <a:xfrm>
              <a:off x="8517289" y="1296568"/>
              <a:ext cx="151885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41275">
              <a:solidFill>
                <a:schemeClr val="tx1">
                  <a:alpha val="49000"/>
                </a:schemeClr>
              </a:solidFill>
              <a:prstDash val="dash"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+mn-ea"/>
                </a:defRPr>
              </a:lvl1pPr>
            </a:lstStyle>
            <a:p>
              <a:r>
                <a:rPr lang="zh-CN" altLang="en-US" dirty="0"/>
                <a:t>数据校正</a:t>
              </a:r>
              <a:endParaRPr lang="zh-CN" altLang="en-US" dirty="0"/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904588" y="1296568"/>
              <a:ext cx="151885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41275">
              <a:solidFill>
                <a:schemeClr val="tx1">
                  <a:alpha val="49000"/>
                </a:schemeClr>
              </a:solidFill>
              <a:prstDash val="dash"/>
            </a:ln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/>
                <a:t>人机协同</a:t>
              </a:r>
              <a:endParaRPr lang="zh-CN" altLang="en-US" dirty="0"/>
            </a:p>
          </p:txBody>
        </p:sp>
      </p:grpSp>
      <p:sp>
        <p:nvSpPr>
          <p:cNvPr id="59" name="上箭头 50"/>
          <p:cNvSpPr/>
          <p:nvPr/>
        </p:nvSpPr>
        <p:spPr>
          <a:xfrm flipV="1">
            <a:off x="11558748" y="4332146"/>
            <a:ext cx="513526" cy="281940"/>
          </a:xfrm>
          <a:prstGeom prst="upArrow">
            <a:avLst/>
          </a:prstGeom>
          <a:solidFill>
            <a:srgbClr val="828282"/>
          </a:solidFill>
          <a:ln>
            <a:solidFill>
              <a:schemeClr val="tx1">
                <a:alpha val="49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Rectangle 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zh-CN" sz="1000" b="0" i="0" u="none" strike="noStrike" cap="none" normalizeH="0" baseline="0">
                <a:ln>
                  <a:noFill/>
                </a:ln>
                <a:solidFill>
                  <a:srgbClr val="E96900"/>
                </a:solidFill>
                <a:effectLst/>
                <a:latin typeface="Arial" panose="020B0604020202020204" pitchFamily="34" charset="0"/>
                <a:ea typeface="Fira Code"/>
              </a:rPr>
              <a:t>Kafka</a:t>
            </a:r>
            <a:r>
              <a:rPr kumimoji="0" lang="zh-CN" altLang="zh-CN" sz="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8175351" y="2997608"/>
            <a:ext cx="4858466" cy="368300"/>
          </a:xfrm>
          <a:prstGeom prst="rect">
            <a:avLst/>
          </a:prstGeom>
          <a:solidFill>
            <a:schemeClr val="accent5">
              <a:lumMod val="75000"/>
            </a:schemeClr>
          </a:solidFill>
          <a:ln w="41275">
            <a:solidFill>
              <a:schemeClr val="tx1">
                <a:alpha val="49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b="1">
                <a:latin typeface="+mn-ea"/>
              </a:defRPr>
            </a:lvl1pPr>
          </a:lstStyle>
          <a:p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Kafaka</a:t>
            </a:r>
            <a:r>
              <a:rPr lang="en-US" altLang="zh-CN" dirty="0"/>
              <a:t> </a:t>
            </a:r>
            <a:r>
              <a:rPr lang="zh-CN" altLang="en-US" dirty="0"/>
              <a:t>消息中间件</a:t>
            </a:r>
            <a:endParaRPr lang="zh-CN" altLang="en-US" dirty="0"/>
          </a:p>
        </p:txBody>
      </p:sp>
      <p:sp>
        <p:nvSpPr>
          <p:cNvPr id="62" name="上箭头 50"/>
          <p:cNvSpPr/>
          <p:nvPr/>
        </p:nvSpPr>
        <p:spPr>
          <a:xfrm>
            <a:off x="8694030" y="2420888"/>
            <a:ext cx="513526" cy="281940"/>
          </a:xfrm>
          <a:prstGeom prst="upArrow">
            <a:avLst/>
          </a:prstGeom>
          <a:solidFill>
            <a:srgbClr val="828282"/>
          </a:solidFill>
          <a:ln>
            <a:solidFill>
              <a:schemeClr val="tx1">
                <a:alpha val="49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3" name="上箭头 50"/>
          <p:cNvSpPr/>
          <p:nvPr/>
        </p:nvSpPr>
        <p:spPr>
          <a:xfrm flipV="1">
            <a:off x="11547306" y="2420888"/>
            <a:ext cx="513526" cy="281940"/>
          </a:xfrm>
          <a:prstGeom prst="upArrow">
            <a:avLst/>
          </a:prstGeom>
          <a:solidFill>
            <a:srgbClr val="828282"/>
          </a:solidFill>
          <a:ln>
            <a:solidFill>
              <a:schemeClr val="tx1">
                <a:alpha val="49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1776021" y="2939602"/>
            <a:ext cx="5934332" cy="1056592"/>
            <a:chOff x="2325748" y="2866062"/>
            <a:chExt cx="5934332" cy="1031093"/>
          </a:xfrm>
        </p:grpSpPr>
        <p:sp>
          <p:nvSpPr>
            <p:cNvPr id="11" name="圆角矩形 57"/>
            <p:cNvSpPr/>
            <p:nvPr/>
          </p:nvSpPr>
          <p:spPr>
            <a:xfrm flipV="1">
              <a:off x="2325748" y="2866062"/>
              <a:ext cx="5934332" cy="1031093"/>
            </a:xfrm>
            <a:prstGeom prst="round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38100">
              <a:solidFill>
                <a:schemeClr val="tx1">
                  <a:alpha val="4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118036" y="2903572"/>
              <a:ext cx="4449334" cy="781348"/>
              <a:chOff x="2721796" y="2995012"/>
              <a:chExt cx="4449334" cy="781348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2721796" y="3407028"/>
                <a:ext cx="1811055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b="1">
                    <a:latin typeface="+mn-ea"/>
                  </a:defRPr>
                </a:lvl1pPr>
              </a:lstStyle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Bluetooth</a:t>
                </a:r>
                <a:endPara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4" name="文本框 13"/>
              <p:cNvSpPr txBox="1"/>
              <p:nvPr/>
            </p:nvSpPr>
            <p:spPr>
              <a:xfrm>
                <a:off x="5225560" y="3399064"/>
                <a:ext cx="1945570" cy="369332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b="1">
                    <a:latin typeface="+mn-ea"/>
                  </a:defRPr>
                </a:lvl1pPr>
              </a:lstStyle>
              <a:p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USB-TTL</a:t>
                </a:r>
                <a:endPara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481221" y="2995012"/>
                <a:ext cx="2506543" cy="3604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Communication</a:t>
                </a:r>
                <a:r>
                  <a: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Layer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1776021" y="4410285"/>
            <a:ext cx="5934332" cy="1056592"/>
            <a:chOff x="2325748" y="4185450"/>
            <a:chExt cx="5934332" cy="1100770"/>
          </a:xfrm>
        </p:grpSpPr>
        <p:sp>
          <p:nvSpPr>
            <p:cNvPr id="17" name="圆角矩形 52"/>
            <p:cNvSpPr/>
            <p:nvPr/>
          </p:nvSpPr>
          <p:spPr>
            <a:xfrm flipV="1">
              <a:off x="2325748" y="4185450"/>
              <a:ext cx="5934332" cy="1100770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 w="38100">
              <a:solidFill>
                <a:schemeClr val="tx1">
                  <a:alpha val="49000"/>
                </a:schemeClr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051219" y="4237091"/>
              <a:ext cx="4766962" cy="831994"/>
              <a:chOff x="3051219" y="4237091"/>
              <a:chExt cx="4766962" cy="831994"/>
            </a:xfrm>
          </p:grpSpPr>
          <p:sp>
            <p:nvSpPr>
              <p:cNvPr id="19" name="文本框 18"/>
              <p:cNvSpPr txBox="1"/>
              <p:nvPr/>
            </p:nvSpPr>
            <p:spPr>
              <a:xfrm>
                <a:off x="3051219" y="4684311"/>
                <a:ext cx="1877872" cy="38477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Flex Sensor</a:t>
                </a:r>
                <a:endParaRPr lang="zh-CN" altLang="en-US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5621800" y="4684311"/>
                <a:ext cx="2196381" cy="384774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41275">
                <a:solidFill>
                  <a:schemeClr val="tx1">
                    <a:alpha val="49000"/>
                  </a:schemeClr>
                </a:solidFill>
                <a:prstDash val="dash"/>
              </a:ln>
            </p:spPr>
            <p:txBody>
              <a:bodyPr wrap="square" rtlCol="0">
                <a:spAutoFit/>
              </a:bodyPr>
              <a:lstStyle>
                <a:defPPr>
                  <a:defRPr lang="zh-CN"/>
                </a:defPPr>
                <a:lvl1pPr algn="ctr">
                  <a:defRPr b="1">
                    <a:latin typeface="+mn-ea"/>
                  </a:defRPr>
                </a:lvl1pPr>
              </a:lstStyle>
              <a:p>
                <a:r>
                  <a:rPr lang="en-US" altLang="zh-CN" b="0" dirty="0" err="1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Uhand</a:t>
                </a:r>
                <a:r>
                  <a:rPr lang="en-US" altLang="zh-CN" b="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Manipulator</a:t>
                </a:r>
                <a:endParaRPr lang="zh-CN" altLang="en-US" b="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3461929" y="4237091"/>
                <a:ext cx="3586538" cy="3847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Perception Executive Layer</a:t>
                </a:r>
                <a:endParaRPr lang="zh-CN" altLang="en-US" b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p:grpSp>
      </p:grpSp>
      <p:sp>
        <p:nvSpPr>
          <p:cNvPr id="22" name="上箭头 50"/>
          <p:cNvSpPr/>
          <p:nvPr/>
        </p:nvSpPr>
        <p:spPr>
          <a:xfrm>
            <a:off x="4379364" y="4077072"/>
            <a:ext cx="513526" cy="281940"/>
          </a:xfrm>
          <a:prstGeom prst="upArrow">
            <a:avLst/>
          </a:prstGeom>
          <a:solidFill>
            <a:srgbClr val="828282"/>
          </a:solidFill>
          <a:ln>
            <a:solidFill>
              <a:schemeClr val="tx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28282"/>
              </a:solidFill>
            </a:endParaRPr>
          </a:p>
        </p:txBody>
      </p:sp>
      <p:sp>
        <p:nvSpPr>
          <p:cNvPr id="23" name="上箭头 51"/>
          <p:cNvSpPr/>
          <p:nvPr/>
        </p:nvSpPr>
        <p:spPr>
          <a:xfrm>
            <a:off x="4379364" y="2564904"/>
            <a:ext cx="513526" cy="281940"/>
          </a:xfrm>
          <a:prstGeom prst="upArrow">
            <a:avLst/>
          </a:prstGeom>
          <a:solidFill>
            <a:srgbClr val="828282"/>
          </a:solidFill>
          <a:ln>
            <a:solidFill>
              <a:schemeClr val="tx1">
                <a:alpha val="4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828282"/>
              </a:solidFill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776021" y="948624"/>
            <a:ext cx="5934332" cy="1537527"/>
            <a:chOff x="4456703" y="1072077"/>
            <a:chExt cx="5934332" cy="1537527"/>
          </a:xfrm>
        </p:grpSpPr>
        <p:grpSp>
          <p:nvGrpSpPr>
            <p:cNvPr id="25" name="组合 24"/>
            <p:cNvGrpSpPr/>
            <p:nvPr/>
          </p:nvGrpSpPr>
          <p:grpSpPr>
            <a:xfrm>
              <a:off x="4456703" y="1072077"/>
              <a:ext cx="5934332" cy="1537527"/>
              <a:chOff x="2266073" y="166016"/>
              <a:chExt cx="5934332" cy="1537527"/>
            </a:xfrm>
          </p:grpSpPr>
          <p:sp>
            <p:nvSpPr>
              <p:cNvPr id="28" name="圆角矩形 64"/>
              <p:cNvSpPr/>
              <p:nvPr/>
            </p:nvSpPr>
            <p:spPr>
              <a:xfrm flipV="1">
                <a:off x="2266073" y="166016"/>
                <a:ext cx="5934332" cy="1537527"/>
              </a:xfrm>
              <a:prstGeom prst="roundRect">
                <a:avLst/>
              </a:prstGeom>
              <a:solidFill>
                <a:srgbClr val="ECCB78"/>
              </a:solidFill>
              <a:ln w="38100">
                <a:solidFill>
                  <a:srgbClr val="695116">
                    <a:alpha val="48627"/>
                  </a:srgbClr>
                </a:solidFill>
                <a:prstDash val="sys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29" name="组合 28"/>
              <p:cNvGrpSpPr/>
              <p:nvPr/>
            </p:nvGrpSpPr>
            <p:grpSpPr>
              <a:xfrm>
                <a:off x="2444274" y="342294"/>
                <a:ext cx="3835890" cy="1199525"/>
                <a:chOff x="2444274" y="342294"/>
                <a:chExt cx="3835890" cy="1199525"/>
              </a:xfrm>
            </p:grpSpPr>
            <p:sp>
              <p:nvSpPr>
                <p:cNvPr id="30" name="文本框 29"/>
                <p:cNvSpPr txBox="1"/>
                <p:nvPr/>
              </p:nvSpPr>
              <p:spPr>
                <a:xfrm>
                  <a:off x="2444274" y="895488"/>
                  <a:ext cx="1759729" cy="646331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41275">
                  <a:solidFill>
                    <a:schemeClr val="tx1">
                      <a:alpha val="49000"/>
                    </a:schemeClr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+mn-ea"/>
                    </a:defRPr>
                  </a:lvl1pPr>
                </a:lstStyle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Dataset Construction</a:t>
                  </a:r>
                  <a:endPara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1" name="文本框 30"/>
                <p:cNvSpPr txBox="1"/>
                <p:nvPr/>
              </p:nvSpPr>
              <p:spPr>
                <a:xfrm>
                  <a:off x="4186313" y="422113"/>
                  <a:ext cx="2093851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b="1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Service Layer</a:t>
                  </a:r>
                  <a:endParaRPr lang="zh-CN" altLang="en-US" b="1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2" name="文本框 31"/>
                <p:cNvSpPr txBox="1"/>
                <p:nvPr/>
              </p:nvSpPr>
              <p:spPr>
                <a:xfrm>
                  <a:off x="4273733" y="1021875"/>
                  <a:ext cx="1897764" cy="369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41275">
                  <a:solidFill>
                    <a:schemeClr val="tx1">
                      <a:alpha val="49000"/>
                    </a:schemeClr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+mn-ea"/>
                    </a:defRPr>
                  </a:lvl1pPr>
                </a:lstStyle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Model Inference</a:t>
                  </a:r>
                  <a:endPara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33" name="文本框 32"/>
                <p:cNvSpPr txBox="1"/>
                <p:nvPr/>
              </p:nvSpPr>
              <p:spPr>
                <a:xfrm>
                  <a:off x="2499818" y="342294"/>
                  <a:ext cx="1759729" cy="369332"/>
                </a:xfrm>
                <a:prstGeom prst="rect">
                  <a:avLst/>
                </a:prstGeom>
                <a:solidFill>
                  <a:schemeClr val="accent2">
                    <a:lumMod val="60000"/>
                    <a:lumOff val="40000"/>
                  </a:schemeClr>
                </a:solidFill>
                <a:ln w="41275">
                  <a:solidFill>
                    <a:schemeClr val="tx1">
                      <a:alpha val="49000"/>
                    </a:schemeClr>
                  </a:solidFill>
                  <a:prstDash val="dash"/>
                </a:ln>
              </p:spPr>
              <p:txBody>
                <a:bodyPr wrap="square" rtlCol="0">
                  <a:spAutoFit/>
                </a:bodyPr>
                <a:lstStyle>
                  <a:defPPr>
                    <a:defRPr lang="zh-CN"/>
                  </a:defPPr>
                  <a:lvl1pPr algn="ctr">
                    <a:defRPr b="1">
                      <a:latin typeface="+mn-ea"/>
                    </a:defRPr>
                  </a:lvl1pPr>
                </a:lstStyle>
                <a:p>
                  <a:r>
                    <a:rPr lang="en-US" altLang="zh-CN" b="0" dirty="0">
                      <a:latin typeface="Times New Roman" panose="02020603050405020304" pitchFamily="18" charset="0"/>
                      <a:cs typeface="Times New Roman" panose="02020603050405020304" pitchFamily="18" charset="0"/>
                    </a:rPr>
                    <a:t>Feature Exact</a:t>
                  </a:r>
                  <a:endParaRPr lang="zh-CN" altLang="en-US" b="0" dirty="0">
                    <a:latin typeface="Times New Roman" panose="02020603050405020304" pitchFamily="18" charset="0"/>
                    <a:cs typeface="Times New Roman" panose="02020603050405020304" pitchFamily="18" charset="0"/>
                  </a:endParaRPr>
                </a:p>
              </p:txBody>
            </p:sp>
          </p:grpSp>
        </p:grpSp>
        <p:sp>
          <p:nvSpPr>
            <p:cNvPr id="26" name="文本框 25"/>
            <p:cNvSpPr txBox="1"/>
            <p:nvPr/>
          </p:nvSpPr>
          <p:spPr>
            <a:xfrm>
              <a:off x="8437074" y="1242299"/>
              <a:ext cx="1806350" cy="369332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41275">
              <a:solidFill>
                <a:schemeClr val="tx1">
                  <a:alpha val="49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 algn="ctr">
                <a:defRPr b="1">
                  <a:latin typeface="+mn-ea"/>
                </a:defRPr>
              </a:lvl1pPr>
            </a:lstStyle>
            <a:p>
              <a:r>
                <a:rPr lang="en-US" altLang="zh-CN" b="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Calibration</a:t>
              </a:r>
              <a:endParaRPr lang="zh-CN" altLang="en-US" b="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431857" y="1789437"/>
              <a:ext cx="1806350" cy="64633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41275">
              <a:solidFill>
                <a:schemeClr val="tx1">
                  <a:alpha val="49000"/>
                </a:schemeClr>
              </a:solidFill>
              <a:prstDash val="dash"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Human-machine collaboration</a:t>
              </a:r>
              <a:endPara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5"/>
          <p:cNvSpPr/>
          <p:nvPr/>
        </p:nvSpPr>
        <p:spPr bwMode="auto">
          <a:xfrm>
            <a:off x="227750" y="218325"/>
            <a:ext cx="360362" cy="358775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b="1" dirty="0">
                <a:latin typeface="Times New Roman" panose="02020603050405020304" pitchFamily="18" charset="0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endParaRPr lang="zh-CN" altLang="en-US" b="1" dirty="0">
              <a:latin typeface="Times New Roman" panose="02020603050405020304" pitchFamily="18" charset="0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27"/>
          <p:cNvSpPr txBox="1">
            <a:spLocks noChangeArrowheads="1"/>
          </p:cNvSpPr>
          <p:nvPr/>
        </p:nvSpPr>
        <p:spPr bwMode="auto">
          <a:xfrm>
            <a:off x="611560" y="166879"/>
            <a:ext cx="6317894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342900" lvl="0" indent="-342900">
              <a:spcBef>
                <a:spcPct val="20000"/>
              </a:spcBef>
              <a:buSzPct val="80000"/>
              <a:defRPr/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数据手套</a:t>
            </a:r>
            <a:endParaRPr lang="en-US" altLang="zh-CN" sz="2400" b="1" dirty="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6389139" y="1871922"/>
            <a:ext cx="351414" cy="213603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弯曲传感器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35" name="直接箭头连接符 34"/>
          <p:cNvCxnSpPr>
            <a:stCxn id="34" idx="2"/>
            <a:endCxn id="36" idx="3"/>
          </p:cNvCxnSpPr>
          <p:nvPr/>
        </p:nvCxnSpPr>
        <p:spPr>
          <a:xfrm flipH="1" flipV="1">
            <a:off x="6220345" y="2100091"/>
            <a:ext cx="168794" cy="839847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圆角矩形 3"/>
          <p:cNvSpPr/>
          <p:nvPr/>
        </p:nvSpPr>
        <p:spPr>
          <a:xfrm>
            <a:off x="4776745" y="1920091"/>
            <a:ext cx="1443600" cy="36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初始校准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19" name="组合 118"/>
          <p:cNvGrpSpPr/>
          <p:nvPr/>
        </p:nvGrpSpPr>
        <p:grpSpPr>
          <a:xfrm>
            <a:off x="2143718" y="1497311"/>
            <a:ext cx="2294860" cy="2797175"/>
            <a:chOff x="2127613" y="1497311"/>
            <a:chExt cx="2294860" cy="27971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38" name="圆角矩形 5"/>
            <p:cNvSpPr/>
            <p:nvPr/>
          </p:nvSpPr>
          <p:spPr>
            <a:xfrm>
              <a:off x="2843818" y="1916832"/>
              <a:ext cx="1444036" cy="3600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+mn-ea"/>
                </a:rPr>
                <a:t>Mediapipe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</a:rPr>
                <a:t>搭建</a:t>
              </a:r>
              <a:endParaRPr lang="zh-CN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39" name="椭圆 38"/>
            <p:cNvSpPr/>
            <p:nvPr/>
          </p:nvSpPr>
          <p:spPr>
            <a:xfrm>
              <a:off x="2278364" y="1916832"/>
              <a:ext cx="339079" cy="1581292"/>
            </a:xfrm>
            <a:prstGeom prst="ellipse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手势图像</a:t>
              </a:r>
              <a:endPara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40" name="直接箭头连接符 39"/>
            <p:cNvCxnSpPr>
              <a:stCxn id="39" idx="6"/>
              <a:endCxn id="44" idx="1"/>
            </p:cNvCxnSpPr>
            <p:nvPr/>
          </p:nvCxnSpPr>
          <p:spPr>
            <a:xfrm>
              <a:off x="2617443" y="2707478"/>
              <a:ext cx="226375" cy="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圆角矩形 8"/>
            <p:cNvSpPr/>
            <p:nvPr/>
          </p:nvSpPr>
          <p:spPr>
            <a:xfrm>
              <a:off x="2127613" y="1497311"/>
              <a:ext cx="2294860" cy="2797175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2560334" y="1556792"/>
              <a:ext cx="1547737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+mn-ea"/>
                </a:rPr>
                <a:t>跨源数据集构建</a:t>
              </a:r>
              <a:endParaRPr lang="zh-CN" altLang="en-US" sz="1400" b="1" dirty="0">
                <a:latin typeface="+mn-ea"/>
              </a:endParaRPr>
            </a:p>
          </p:txBody>
        </p:sp>
        <p:cxnSp>
          <p:nvCxnSpPr>
            <p:cNvPr id="43" name="直接箭头连接符 42"/>
            <p:cNvCxnSpPr>
              <a:stCxn id="38" idx="2"/>
              <a:endCxn id="44" idx="0"/>
            </p:cNvCxnSpPr>
            <p:nvPr/>
          </p:nvCxnSpPr>
          <p:spPr>
            <a:xfrm>
              <a:off x="3565836" y="2276877"/>
              <a:ext cx="0" cy="25057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圆角矩形 12"/>
            <p:cNvSpPr/>
            <p:nvPr/>
          </p:nvSpPr>
          <p:spPr>
            <a:xfrm>
              <a:off x="2843818" y="2527456"/>
              <a:ext cx="1444036" cy="3600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+mn-ea"/>
                </a:rPr>
                <a:t>3D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</a:rPr>
                <a:t>坐标转化</a:t>
              </a:r>
              <a:endParaRPr lang="zh-CN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5" name="直接箭头连接符 44"/>
            <p:cNvCxnSpPr>
              <a:stCxn id="44" idx="2"/>
              <a:endCxn id="46" idx="0"/>
            </p:cNvCxnSpPr>
            <p:nvPr/>
          </p:nvCxnSpPr>
          <p:spPr>
            <a:xfrm>
              <a:off x="3565836" y="2887501"/>
              <a:ext cx="0" cy="250578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圆角矩形 17"/>
            <p:cNvSpPr/>
            <p:nvPr/>
          </p:nvSpPr>
          <p:spPr>
            <a:xfrm>
              <a:off x="2843818" y="3138079"/>
              <a:ext cx="1444036" cy="3600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+mn-ea"/>
                </a:rPr>
                <a:t>计算弯曲度</a:t>
              </a:r>
              <a:endParaRPr lang="en-US" altLang="zh-CN" sz="1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47" name="直接箭头连接符 46"/>
            <p:cNvCxnSpPr>
              <a:stCxn id="46" idx="2"/>
              <a:endCxn id="48" idx="0"/>
            </p:cNvCxnSpPr>
            <p:nvPr/>
          </p:nvCxnSpPr>
          <p:spPr>
            <a:xfrm>
              <a:off x="3565836" y="3498124"/>
              <a:ext cx="0" cy="25057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圆角矩形 19"/>
            <p:cNvSpPr/>
            <p:nvPr/>
          </p:nvSpPr>
          <p:spPr>
            <a:xfrm>
              <a:off x="2843818" y="3748703"/>
              <a:ext cx="1444036" cy="3600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+mn-ea"/>
                </a:rPr>
                <a:t>特征向量提取</a:t>
              </a:r>
              <a:endParaRPr lang="zh-CN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52" name="圆角矩形 29"/>
          <p:cNvSpPr/>
          <p:nvPr/>
        </p:nvSpPr>
        <p:spPr>
          <a:xfrm>
            <a:off x="4622642" y="1497311"/>
            <a:ext cx="2381225" cy="3281679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4781319" y="1557801"/>
            <a:ext cx="2246630" cy="3067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传感器数据转化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圆角矩形 32"/>
          <p:cNvSpPr/>
          <p:nvPr/>
        </p:nvSpPr>
        <p:spPr>
          <a:xfrm>
            <a:off x="4776745" y="2461236"/>
            <a:ext cx="1438263" cy="36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弯曲度转化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6" name="直接箭头连接符 55"/>
          <p:cNvCxnSpPr>
            <a:stCxn id="36" idx="2"/>
            <a:endCxn id="55" idx="0"/>
          </p:cNvCxnSpPr>
          <p:nvPr/>
        </p:nvCxnSpPr>
        <p:spPr>
          <a:xfrm flipH="1">
            <a:off x="5495877" y="2280091"/>
            <a:ext cx="2668" cy="18114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7" name="圆角矩形 34"/>
          <p:cNvSpPr/>
          <p:nvPr/>
        </p:nvSpPr>
        <p:spPr>
          <a:xfrm>
            <a:off x="4776744" y="3002381"/>
            <a:ext cx="1438263" cy="36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状态判断</a:t>
            </a:r>
            <a:endParaRPr lang="en-US" altLang="zh-CN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58" name="直接箭头连接符 57"/>
          <p:cNvCxnSpPr>
            <a:stCxn id="55" idx="2"/>
            <a:endCxn id="57" idx="0"/>
          </p:cNvCxnSpPr>
          <p:nvPr/>
        </p:nvCxnSpPr>
        <p:spPr>
          <a:xfrm flipH="1">
            <a:off x="5495876" y="2821236"/>
            <a:ext cx="1" cy="18114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直接箭头连接符 58"/>
          <p:cNvCxnSpPr>
            <a:stCxn id="57" idx="2"/>
            <a:endCxn id="60" idx="0"/>
          </p:cNvCxnSpPr>
          <p:nvPr/>
        </p:nvCxnSpPr>
        <p:spPr>
          <a:xfrm>
            <a:off x="5495876" y="3362381"/>
            <a:ext cx="1" cy="18114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0" name="圆角矩形 37"/>
          <p:cNvSpPr/>
          <p:nvPr/>
        </p:nvSpPr>
        <p:spPr>
          <a:xfrm>
            <a:off x="4776745" y="3543526"/>
            <a:ext cx="1438263" cy="3600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特征向量提取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1" name="圆角矩形 38"/>
          <p:cNvSpPr/>
          <p:nvPr/>
        </p:nvSpPr>
        <p:spPr>
          <a:xfrm>
            <a:off x="2140133" y="4388379"/>
            <a:ext cx="2308297" cy="117221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圆角矩形 39"/>
          <p:cNvSpPr/>
          <p:nvPr/>
        </p:nvSpPr>
        <p:spPr>
          <a:xfrm>
            <a:off x="2365699" y="4484322"/>
            <a:ext cx="1934845" cy="3600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模型训练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4" name="圆角矩形 41"/>
          <p:cNvSpPr/>
          <p:nvPr/>
        </p:nvSpPr>
        <p:spPr>
          <a:xfrm>
            <a:off x="2371668" y="5004972"/>
            <a:ext cx="1934845" cy="3600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参数优化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65" name="直接箭头连接符 64"/>
          <p:cNvCxnSpPr>
            <a:stCxn id="60" idx="2"/>
            <a:endCxn id="69" idx="0"/>
          </p:cNvCxnSpPr>
          <p:nvPr/>
        </p:nvCxnSpPr>
        <p:spPr>
          <a:xfrm>
            <a:off x="5495877" y="3903571"/>
            <a:ext cx="894757" cy="193360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7" name="直接箭头连接符 66"/>
          <p:cNvCxnSpPr>
            <a:stCxn id="64" idx="3"/>
            <a:endCxn id="68" idx="3"/>
          </p:cNvCxnSpPr>
          <p:nvPr/>
        </p:nvCxnSpPr>
        <p:spPr>
          <a:xfrm>
            <a:off x="4306513" y="5184995"/>
            <a:ext cx="446939" cy="2492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8" name="六边形 67"/>
          <p:cNvSpPr/>
          <p:nvPr/>
        </p:nvSpPr>
        <p:spPr>
          <a:xfrm>
            <a:off x="4753452" y="5007782"/>
            <a:ext cx="1529080" cy="35941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识别模型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69" name="圆角矩形 46"/>
          <p:cNvSpPr/>
          <p:nvPr/>
        </p:nvSpPr>
        <p:spPr>
          <a:xfrm>
            <a:off x="5904634" y="4096931"/>
            <a:ext cx="972000" cy="3600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测试数据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0" name="圆角矩形 47"/>
          <p:cNvSpPr/>
          <p:nvPr/>
        </p:nvSpPr>
        <p:spPr>
          <a:xfrm>
            <a:off x="4776744" y="4094756"/>
            <a:ext cx="972000" cy="3600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用户数据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71" name="直接箭头连接符 70"/>
          <p:cNvCxnSpPr>
            <a:stCxn id="60" idx="2"/>
            <a:endCxn id="70" idx="0"/>
          </p:cNvCxnSpPr>
          <p:nvPr/>
        </p:nvCxnSpPr>
        <p:spPr>
          <a:xfrm flipH="1">
            <a:off x="5262744" y="3903571"/>
            <a:ext cx="233133" cy="19118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" name="直接箭头连接符 71"/>
          <p:cNvCxnSpPr>
            <a:stCxn id="70" idx="2"/>
          </p:cNvCxnSpPr>
          <p:nvPr/>
        </p:nvCxnSpPr>
        <p:spPr>
          <a:xfrm flipH="1">
            <a:off x="5254899" y="4454801"/>
            <a:ext cx="8255" cy="521335"/>
          </a:xfrm>
          <a:prstGeom prst="straightConnector1">
            <a:avLst/>
          </a:prstGeom>
          <a:ln w="38100">
            <a:solidFill>
              <a:srgbClr val="F57365"/>
            </a:solidFill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肘形连接符 51"/>
          <p:cNvCxnSpPr/>
          <p:nvPr/>
        </p:nvCxnSpPr>
        <p:spPr>
          <a:xfrm rot="5400000">
            <a:off x="4417941" y="3409327"/>
            <a:ext cx="908041" cy="3051543"/>
          </a:xfrm>
          <a:prstGeom prst="bentConnector3">
            <a:avLst>
              <a:gd name="adj1" fmla="val 125175"/>
            </a:avLst>
          </a:prstGeom>
          <a:ln>
            <a:solidFill>
              <a:srgbClr val="F8D158"/>
            </a:solidFill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>
            <a:stCxn id="68" idx="0"/>
            <a:endCxn id="75" idx="2"/>
          </p:cNvCxnSpPr>
          <p:nvPr/>
        </p:nvCxnSpPr>
        <p:spPr>
          <a:xfrm flipV="1">
            <a:off x="6282532" y="5184944"/>
            <a:ext cx="326317" cy="2543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5" name="椭圆 74"/>
          <p:cNvSpPr/>
          <p:nvPr/>
        </p:nvSpPr>
        <p:spPr>
          <a:xfrm>
            <a:off x="6608849" y="4765544"/>
            <a:ext cx="838200" cy="8388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识别结果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9" name="直接箭头连接符 178"/>
          <p:cNvCxnSpPr/>
          <p:nvPr/>
        </p:nvCxnSpPr>
        <p:spPr>
          <a:xfrm flipH="1">
            <a:off x="3346190" y="4844367"/>
            <a:ext cx="1" cy="18114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4" name="直接箭头连接符 183"/>
          <p:cNvCxnSpPr/>
          <p:nvPr/>
        </p:nvCxnSpPr>
        <p:spPr>
          <a:xfrm flipH="1">
            <a:off x="3581942" y="4135025"/>
            <a:ext cx="1" cy="338637"/>
          </a:xfrm>
          <a:prstGeom prst="straightConnector1">
            <a:avLst/>
          </a:prstGeom>
          <a:ln w="38100">
            <a:solidFill>
              <a:srgbClr val="F57365"/>
            </a:solidFill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8" name="椭圆 107"/>
          <p:cNvSpPr/>
          <p:nvPr/>
        </p:nvSpPr>
        <p:spPr>
          <a:xfrm>
            <a:off x="12250938" y="1797259"/>
            <a:ext cx="457966" cy="2136031"/>
          </a:xfrm>
          <a:prstGeom prst="ellipse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Times New Roman" panose="02020603050405020304" pitchFamily="18" charset="0"/>
                <a:cs typeface="Times New Roman" panose="02020603050405020304" pitchFamily="18" charset="0"/>
              </a:rPr>
              <a:t>弯曲传感器</a:t>
            </a:r>
            <a:endParaRPr lang="zh-CN" altLang="en-US" sz="14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9" name="直接箭头连接符 108"/>
          <p:cNvCxnSpPr>
            <a:stCxn id="108" idx="2"/>
            <a:endCxn id="110" idx="3"/>
          </p:cNvCxnSpPr>
          <p:nvPr/>
        </p:nvCxnSpPr>
        <p:spPr>
          <a:xfrm flipH="1" flipV="1">
            <a:off x="11988824" y="2025428"/>
            <a:ext cx="262114" cy="839847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0" name="圆角矩形 3"/>
          <p:cNvSpPr/>
          <p:nvPr/>
        </p:nvSpPr>
        <p:spPr>
          <a:xfrm>
            <a:off x="10545224" y="1845428"/>
            <a:ext cx="1443600" cy="36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初始校准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grpSp>
        <p:nvGrpSpPr>
          <p:cNvPr id="111" name="组合 110"/>
          <p:cNvGrpSpPr/>
          <p:nvPr/>
        </p:nvGrpSpPr>
        <p:grpSpPr>
          <a:xfrm>
            <a:off x="7774818" y="1422648"/>
            <a:ext cx="2294860" cy="2797175"/>
            <a:chOff x="2127613" y="1497311"/>
            <a:chExt cx="2294860" cy="2797175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12" name="圆角矩形 5"/>
            <p:cNvSpPr/>
            <p:nvPr/>
          </p:nvSpPr>
          <p:spPr>
            <a:xfrm>
              <a:off x="2843818" y="1916832"/>
              <a:ext cx="1444036" cy="3600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 err="1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Mediapipe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</a:rPr>
                <a:t>搭建</a:t>
              </a:r>
              <a:endParaRPr lang="zh-CN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sp>
          <p:nvSpPr>
            <p:cNvPr id="113" name="椭圆 112"/>
            <p:cNvSpPr/>
            <p:nvPr/>
          </p:nvSpPr>
          <p:spPr>
            <a:xfrm>
              <a:off x="2278364" y="1916832"/>
              <a:ext cx="339079" cy="1581292"/>
            </a:xfrm>
            <a:prstGeom prst="ellipse">
              <a:avLst/>
            </a:prstGeom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手势图像</a:t>
              </a:r>
              <a:endParaRPr lang="zh-CN" altLang="en-US" sz="140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14" name="直接箭头连接符 113"/>
            <p:cNvCxnSpPr>
              <a:stCxn id="113" idx="6"/>
              <a:endCxn id="118" idx="1"/>
            </p:cNvCxnSpPr>
            <p:nvPr/>
          </p:nvCxnSpPr>
          <p:spPr>
            <a:xfrm>
              <a:off x="2617443" y="2707478"/>
              <a:ext cx="226375" cy="1"/>
            </a:xfrm>
            <a:prstGeom prst="straightConnector1">
              <a:avLst/>
            </a:prstGeom>
            <a:ln>
              <a:tailEnd type="arrow" w="med" len="med"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圆角矩形 8"/>
            <p:cNvSpPr/>
            <p:nvPr/>
          </p:nvSpPr>
          <p:spPr>
            <a:xfrm>
              <a:off x="2127613" y="1497311"/>
              <a:ext cx="2294860" cy="2797175"/>
            </a:xfrm>
            <a:prstGeom prst="roundRect">
              <a:avLst/>
            </a:prstGeom>
            <a:noFill/>
            <a:ln w="28575" cmpd="sng">
              <a:solidFill>
                <a:schemeClr val="accent1">
                  <a:shade val="50000"/>
                </a:schemeClr>
              </a:solidFill>
              <a:prstDash val="dash"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6" name="文本框 115"/>
            <p:cNvSpPr txBox="1"/>
            <p:nvPr/>
          </p:nvSpPr>
          <p:spPr>
            <a:xfrm>
              <a:off x="2560334" y="1556792"/>
              <a:ext cx="1547737" cy="306705"/>
            </a:xfrm>
            <a:prstGeom prst="rect">
              <a:avLst/>
            </a:prstGeom>
            <a:noFill/>
            <a:scene3d>
              <a:camera prst="orthographicFront"/>
              <a:lightRig rig="threePt" dir="t"/>
            </a:scene3d>
            <a:sp3d>
              <a:bevelT w="101600" prst="riblet"/>
            </a:sp3d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b="1" dirty="0">
                  <a:latin typeface="+mn-ea"/>
                </a:rPr>
                <a:t>跨源数据集构建</a:t>
              </a:r>
              <a:endParaRPr lang="zh-CN" altLang="en-US" sz="1400" b="1" dirty="0">
                <a:latin typeface="+mn-ea"/>
              </a:endParaRPr>
            </a:p>
          </p:txBody>
        </p:sp>
        <p:cxnSp>
          <p:nvCxnSpPr>
            <p:cNvPr id="117" name="直接箭头连接符 116"/>
            <p:cNvCxnSpPr>
              <a:stCxn id="112" idx="2"/>
              <a:endCxn id="118" idx="0"/>
            </p:cNvCxnSpPr>
            <p:nvPr/>
          </p:nvCxnSpPr>
          <p:spPr>
            <a:xfrm>
              <a:off x="3565836" y="2276877"/>
              <a:ext cx="0" cy="250579"/>
            </a:xfrm>
            <a:prstGeom prst="straightConnector1">
              <a:avLst/>
            </a:prstGeom>
            <a:ln>
              <a:tailEnd type="arrow" w="med" len="med"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圆角矩形 12"/>
            <p:cNvSpPr/>
            <p:nvPr/>
          </p:nvSpPr>
          <p:spPr>
            <a:xfrm>
              <a:off x="2843818" y="2527456"/>
              <a:ext cx="1444036" cy="3600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 b="1" dirty="0">
                  <a:solidFill>
                    <a:schemeClr val="tx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3D</a:t>
              </a:r>
              <a:r>
                <a:rPr lang="zh-CN" altLang="en-US" sz="1400" b="1" dirty="0">
                  <a:solidFill>
                    <a:schemeClr val="tx1"/>
                  </a:solidFill>
                  <a:latin typeface="+mn-ea"/>
                </a:rPr>
                <a:t>坐标转化</a:t>
              </a:r>
              <a:endParaRPr lang="zh-CN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0" name="直接箭头连接符 119"/>
            <p:cNvCxnSpPr>
              <a:stCxn id="118" idx="2"/>
              <a:endCxn id="121" idx="0"/>
            </p:cNvCxnSpPr>
            <p:nvPr/>
          </p:nvCxnSpPr>
          <p:spPr>
            <a:xfrm>
              <a:off x="3565836" y="2887501"/>
              <a:ext cx="0" cy="250578"/>
            </a:xfrm>
            <a:prstGeom prst="straightConnector1">
              <a:avLst/>
            </a:prstGeom>
            <a:ln>
              <a:tailEnd type="arrow" w="med" len="med"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1" name="圆角矩形 17"/>
            <p:cNvSpPr/>
            <p:nvPr/>
          </p:nvSpPr>
          <p:spPr>
            <a:xfrm>
              <a:off x="2843818" y="3138079"/>
              <a:ext cx="1444036" cy="3600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+mn-ea"/>
                </a:rPr>
                <a:t>计算弯曲度</a:t>
              </a:r>
              <a:endParaRPr lang="en-US" altLang="zh-CN" sz="1400" b="1" dirty="0">
                <a:solidFill>
                  <a:schemeClr val="tx1"/>
                </a:solidFill>
                <a:latin typeface="+mn-ea"/>
              </a:endParaRPr>
            </a:p>
          </p:txBody>
        </p:sp>
        <p:cxnSp>
          <p:nvCxnSpPr>
            <p:cNvPr id="122" name="直接箭头连接符 121"/>
            <p:cNvCxnSpPr>
              <a:stCxn id="121" idx="2"/>
              <a:endCxn id="123" idx="0"/>
            </p:cNvCxnSpPr>
            <p:nvPr/>
          </p:nvCxnSpPr>
          <p:spPr>
            <a:xfrm>
              <a:off x="3565836" y="3498124"/>
              <a:ext cx="0" cy="250579"/>
            </a:xfrm>
            <a:prstGeom prst="straightConnector1">
              <a:avLst/>
            </a:prstGeom>
            <a:ln>
              <a:tailEnd type="arrow" w="med" len="med"/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圆角矩形 19"/>
            <p:cNvSpPr/>
            <p:nvPr/>
          </p:nvSpPr>
          <p:spPr>
            <a:xfrm>
              <a:off x="2843818" y="3748703"/>
              <a:ext cx="1444036" cy="360045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solidFill>
                <a:schemeClr val="bg2">
                  <a:lumMod val="75000"/>
                </a:schemeClr>
              </a:solidFill>
            </a:ln>
            <a:scene3d>
              <a:camera prst="orthographicFront"/>
              <a:lightRig rig="threePt" dir="t"/>
            </a:scene3d>
            <a:sp3d>
              <a:bevelT w="101600" prst="riblet"/>
            </a:sp3d>
          </p:spPr>
          <p:style>
            <a:lnRef idx="1">
              <a:schemeClr val="dk1"/>
            </a:lnRef>
            <a:fillRef idx="2">
              <a:schemeClr val="dk1"/>
            </a:fillRef>
            <a:effectRef idx="1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 b="1" dirty="0">
                  <a:solidFill>
                    <a:schemeClr val="tx1"/>
                  </a:solidFill>
                  <a:latin typeface="+mn-ea"/>
                </a:rPr>
                <a:t>特征向量提取</a:t>
              </a:r>
              <a:endParaRPr lang="zh-CN" altLang="en-US" sz="1400" b="1" dirty="0">
                <a:solidFill>
                  <a:schemeClr val="tx1"/>
                </a:solidFill>
                <a:latin typeface="+mn-ea"/>
              </a:endParaRPr>
            </a:p>
          </p:txBody>
        </p:sp>
      </p:grpSp>
      <p:sp>
        <p:nvSpPr>
          <p:cNvPr id="124" name="圆角矩形 29"/>
          <p:cNvSpPr/>
          <p:nvPr/>
        </p:nvSpPr>
        <p:spPr>
          <a:xfrm>
            <a:off x="10253742" y="1422648"/>
            <a:ext cx="2665143" cy="3096763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5" name="文本框 124"/>
          <p:cNvSpPr txBox="1"/>
          <p:nvPr/>
        </p:nvSpPr>
        <p:spPr>
          <a:xfrm>
            <a:off x="10412419" y="1483138"/>
            <a:ext cx="2246630" cy="306705"/>
          </a:xfrm>
          <a:prstGeom prst="rect">
            <a:avLst/>
          </a:prstGeom>
          <a:noFill/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txBody>
          <a:bodyPr wrap="square" rtlCol="0">
            <a:spAutoFit/>
          </a:bodyPr>
          <a:lstStyle/>
          <a:p>
            <a:pPr algn="ctr"/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传感器数据转化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圆角矩形 32"/>
          <p:cNvSpPr/>
          <p:nvPr/>
        </p:nvSpPr>
        <p:spPr>
          <a:xfrm>
            <a:off x="10545224" y="2386573"/>
            <a:ext cx="1438263" cy="36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弯曲度转化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7" name="直接箭头连接符 126"/>
          <p:cNvCxnSpPr>
            <a:stCxn id="110" idx="2"/>
            <a:endCxn id="126" idx="0"/>
          </p:cNvCxnSpPr>
          <p:nvPr/>
        </p:nvCxnSpPr>
        <p:spPr>
          <a:xfrm flipH="1">
            <a:off x="11264356" y="2205428"/>
            <a:ext cx="2668" cy="18114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8" name="圆角矩形 34"/>
          <p:cNvSpPr/>
          <p:nvPr/>
        </p:nvSpPr>
        <p:spPr>
          <a:xfrm>
            <a:off x="10550561" y="2927718"/>
            <a:ext cx="1438263" cy="360000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状态判断</a:t>
            </a:r>
            <a:endParaRPr lang="en-US" altLang="zh-CN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9" name="直接箭头连接符 128"/>
          <p:cNvCxnSpPr>
            <a:stCxn id="126" idx="2"/>
          </p:cNvCxnSpPr>
          <p:nvPr/>
        </p:nvCxnSpPr>
        <p:spPr>
          <a:xfrm flipH="1">
            <a:off x="11264355" y="2746573"/>
            <a:ext cx="1" cy="18114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0" name="直接箭头连接符 129"/>
          <p:cNvCxnSpPr>
            <a:endCxn id="131" idx="0"/>
          </p:cNvCxnSpPr>
          <p:nvPr/>
        </p:nvCxnSpPr>
        <p:spPr>
          <a:xfrm>
            <a:off x="11264355" y="3287718"/>
            <a:ext cx="1" cy="18114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1" name="圆角矩形 37"/>
          <p:cNvSpPr/>
          <p:nvPr/>
        </p:nvSpPr>
        <p:spPr>
          <a:xfrm>
            <a:off x="10545224" y="3468863"/>
            <a:ext cx="1438263" cy="36004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特征向量提取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2" name="圆角矩形 38"/>
          <p:cNvSpPr/>
          <p:nvPr/>
        </p:nvSpPr>
        <p:spPr>
          <a:xfrm>
            <a:off x="7771233" y="4313716"/>
            <a:ext cx="2308297" cy="1172210"/>
          </a:xfrm>
          <a:prstGeom prst="roundRect">
            <a:avLst/>
          </a:prstGeom>
          <a:noFill/>
          <a:ln w="28575" cmpd="sng">
            <a:solidFill>
              <a:schemeClr val="accent1">
                <a:shade val="50000"/>
              </a:schemeClr>
            </a:solidFill>
            <a:prstDash val="dash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3" name="圆角矩形 39"/>
          <p:cNvSpPr/>
          <p:nvPr/>
        </p:nvSpPr>
        <p:spPr>
          <a:xfrm>
            <a:off x="7996799" y="4409659"/>
            <a:ext cx="1934845" cy="3600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模型训练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4" name="圆角矩形 41"/>
          <p:cNvSpPr/>
          <p:nvPr/>
        </p:nvSpPr>
        <p:spPr>
          <a:xfrm>
            <a:off x="8002768" y="4930309"/>
            <a:ext cx="1934845" cy="3600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参数优化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35" name="直接箭头连接符 134"/>
          <p:cNvCxnSpPr>
            <a:stCxn id="131" idx="2"/>
            <a:endCxn id="138" idx="0"/>
          </p:cNvCxnSpPr>
          <p:nvPr/>
        </p:nvCxnSpPr>
        <p:spPr>
          <a:xfrm>
            <a:off x="11264356" y="3828908"/>
            <a:ext cx="886541" cy="193360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6" name="直接箭头连接符 135"/>
          <p:cNvCxnSpPr>
            <a:stCxn id="134" idx="3"/>
            <a:endCxn id="137" idx="3"/>
          </p:cNvCxnSpPr>
          <p:nvPr/>
        </p:nvCxnSpPr>
        <p:spPr>
          <a:xfrm>
            <a:off x="9937613" y="5110332"/>
            <a:ext cx="446939" cy="2492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7" name="六边形 136"/>
          <p:cNvSpPr/>
          <p:nvPr/>
        </p:nvSpPr>
        <p:spPr>
          <a:xfrm>
            <a:off x="10384552" y="4933119"/>
            <a:ext cx="1151182" cy="359410"/>
          </a:xfrm>
          <a:prstGeom prst="hexagon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识别模型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8" name="圆角矩形 46"/>
          <p:cNvSpPr/>
          <p:nvPr/>
        </p:nvSpPr>
        <p:spPr>
          <a:xfrm>
            <a:off x="11664897" y="4022268"/>
            <a:ext cx="971999" cy="3600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测试数据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9" name="圆角矩形 47"/>
          <p:cNvSpPr/>
          <p:nvPr/>
        </p:nvSpPr>
        <p:spPr>
          <a:xfrm>
            <a:off x="10407843" y="4020093"/>
            <a:ext cx="1072989" cy="360045"/>
          </a:xfrm>
          <a:prstGeom prst="roundRect">
            <a:avLst/>
          </a:prstGeom>
          <a:solidFill>
            <a:schemeClr val="accent2">
              <a:lumMod val="40000"/>
              <a:lumOff val="60000"/>
            </a:schemeClr>
          </a:solidFill>
          <a:ln>
            <a:solidFill>
              <a:schemeClr val="bg2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用户数据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0" name="直接箭头连接符 139"/>
          <p:cNvCxnSpPr>
            <a:stCxn id="131" idx="2"/>
            <a:endCxn id="139" idx="0"/>
          </p:cNvCxnSpPr>
          <p:nvPr/>
        </p:nvCxnSpPr>
        <p:spPr>
          <a:xfrm flipH="1">
            <a:off x="10944338" y="3828908"/>
            <a:ext cx="320018" cy="19118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直接箭头连接符 140"/>
          <p:cNvCxnSpPr>
            <a:stCxn id="139" idx="2"/>
          </p:cNvCxnSpPr>
          <p:nvPr/>
        </p:nvCxnSpPr>
        <p:spPr>
          <a:xfrm flipH="1">
            <a:off x="10886000" y="4380138"/>
            <a:ext cx="58338" cy="521335"/>
          </a:xfrm>
          <a:prstGeom prst="straightConnector1">
            <a:avLst/>
          </a:prstGeom>
          <a:ln w="38100">
            <a:solidFill>
              <a:srgbClr val="F57365"/>
            </a:solidFill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2" name="肘形连接符 51"/>
          <p:cNvCxnSpPr/>
          <p:nvPr/>
        </p:nvCxnSpPr>
        <p:spPr>
          <a:xfrm rot="5400000">
            <a:off x="10049041" y="3334664"/>
            <a:ext cx="908041" cy="3051543"/>
          </a:xfrm>
          <a:prstGeom prst="bentConnector3">
            <a:avLst>
              <a:gd name="adj1" fmla="val 125175"/>
            </a:avLst>
          </a:prstGeom>
          <a:ln>
            <a:solidFill>
              <a:srgbClr val="F8D158"/>
            </a:solidFill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3" name="直接箭头连接符 142"/>
          <p:cNvCxnSpPr>
            <a:stCxn id="137" idx="0"/>
            <a:endCxn id="144" idx="2"/>
          </p:cNvCxnSpPr>
          <p:nvPr/>
        </p:nvCxnSpPr>
        <p:spPr>
          <a:xfrm flipV="1">
            <a:off x="11535734" y="5110281"/>
            <a:ext cx="704215" cy="2543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44" name="椭圆 143"/>
          <p:cNvSpPr/>
          <p:nvPr/>
        </p:nvSpPr>
        <p:spPr>
          <a:xfrm>
            <a:off x="12239949" y="4690881"/>
            <a:ext cx="838200" cy="838800"/>
          </a:xfrm>
          <a:prstGeom prst="ellipse">
            <a:avLst/>
          </a:prstGeom>
          <a:ln>
            <a:solidFill>
              <a:schemeClr val="bg1">
                <a:lumMod val="8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b="1" dirty="0">
                <a:solidFill>
                  <a:schemeClr val="tx1"/>
                </a:solidFill>
                <a:latin typeface="+mn-ea"/>
              </a:rPr>
              <a:t>识别结果</a:t>
            </a:r>
            <a:endParaRPr lang="zh-CN" altLang="en-US" sz="1400" b="1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45" name="直接箭头连接符 144"/>
          <p:cNvCxnSpPr/>
          <p:nvPr/>
        </p:nvCxnSpPr>
        <p:spPr>
          <a:xfrm flipH="1">
            <a:off x="8977290" y="4769704"/>
            <a:ext cx="1" cy="181145"/>
          </a:xfrm>
          <a:prstGeom prst="straightConnector1">
            <a:avLst/>
          </a:prstGeom>
          <a:ln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6" name="直接箭头连接符 145"/>
          <p:cNvCxnSpPr/>
          <p:nvPr/>
        </p:nvCxnSpPr>
        <p:spPr>
          <a:xfrm flipH="1">
            <a:off x="9213042" y="4060362"/>
            <a:ext cx="1" cy="338637"/>
          </a:xfrm>
          <a:prstGeom prst="straightConnector1">
            <a:avLst/>
          </a:prstGeom>
          <a:ln w="38100">
            <a:solidFill>
              <a:srgbClr val="F57365"/>
            </a:solidFill>
            <a:tailEnd type="arrow" w="med" len="med"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 w="101600" prst="riblet"/>
          </a:sp3d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TABLE_BEAUTIFY" val="smartTable{49e0bcfe-e9e8-4a7c-9f74-69f6a5afa12f}"/>
  <p:tag name="TABLE_EMPHASIZE_COLOR" val="16346504"/>
  <p:tag name="TABLE_SKINIDX" val="1"/>
  <p:tag name="TABLE_COLORIDX" val="1"/>
  <p:tag name="TABLE_COLOR_RGB" val="0x000000*0xFFFFFF*0x212121*0xFFFFFF*0xF96D88*0xEFB6A5*0xF4D0B8*0xFFB092*0xFDE2B3*0xC34D67"/>
  <p:tag name="TABLE_ENDDRAG_ORIGIN_RECT" val="801*420"/>
  <p:tag name="TABLE_ENDDRAG_RECT" val="68*94*801*420"/>
</p:tagLst>
</file>

<file path=ppt/tags/tag2.xml><?xml version="1.0" encoding="utf-8"?>
<p:tagLst xmlns:p="http://schemas.openxmlformats.org/presentationml/2006/main">
  <p:tag name="KSO_WM_UNIT_TABLE_BEAUTIFY" val="smartTable{49e0bcfe-e9e8-4a7c-9f74-69f6a5afa12f}"/>
  <p:tag name="TABLE_EMPHASIZE_COLOR" val="16346504"/>
  <p:tag name="TABLE_SKINIDX" val="1"/>
  <p:tag name="TABLE_COLORIDX" val="1"/>
  <p:tag name="TABLE_COLOR_RGB" val="0x000000*0xFFFFFF*0x212121*0xFFFFFF*0xF96D88*0xEFB6A5*0xF4D0B8*0xFFB092*0xFDE2B3*0xC34D67"/>
  <p:tag name="TABLE_ENDDRAG_ORIGIN_RECT" val="801*420"/>
  <p:tag name="TABLE_ENDDRAG_RECT" val="68*94*801*420"/>
</p:tagLst>
</file>

<file path=ppt/tags/tag3.xml><?xml version="1.0" encoding="utf-8"?>
<p:tagLst xmlns:p="http://schemas.openxmlformats.org/presentationml/2006/main">
  <p:tag name="KSO_WM_UNIT_PLACING_PICTURE_USER_VIEWPORT" val="{&quot;height&quot;:9508.811023622047,&quot;width&quot;:6524.184251968504}"/>
</p:tagLst>
</file>

<file path=ppt/tags/tag4.xml><?xml version="1.0" encoding="utf-8"?>
<p:tagLst xmlns:p="http://schemas.openxmlformats.org/presentationml/2006/main">
  <p:tag name="COMMONDATA" val="eyJoZGlkIjoiNmIyNGRiMGMzNjJkMDA3NjQyMTI4NjAwYzQ2YmM5N2QifQ==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4494</Words>
  <Application>WPS 演示</Application>
  <PresentationFormat>全屏显示(4:3)</PresentationFormat>
  <Paragraphs>944</Paragraphs>
  <Slides>61</Slides>
  <Notes>32</Notes>
  <HiddenSlides>0</HiddenSlides>
  <MMClips>0</MMClips>
  <ScaleCrop>false</ScaleCrop>
  <HeadingPairs>
    <vt:vector size="8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8</vt:i4>
      </vt:variant>
      <vt:variant>
        <vt:lpstr>幻灯片标题</vt:lpstr>
      </vt:variant>
      <vt:variant>
        <vt:i4>61</vt:i4>
      </vt:variant>
    </vt:vector>
  </HeadingPairs>
  <TitlesOfParts>
    <vt:vector size="86" baseType="lpstr">
      <vt:lpstr>Arial</vt:lpstr>
      <vt:lpstr>宋体</vt:lpstr>
      <vt:lpstr>Wingdings</vt:lpstr>
      <vt:lpstr>Times New Roman</vt:lpstr>
      <vt:lpstr>华文行楷</vt:lpstr>
      <vt:lpstr>微软雅黑</vt:lpstr>
      <vt:lpstr>楷体</vt:lpstr>
      <vt:lpstr>Calibri</vt:lpstr>
      <vt:lpstr>黑体</vt:lpstr>
      <vt:lpstr>华文中宋</vt:lpstr>
      <vt:lpstr>Consolas</vt:lpstr>
      <vt:lpstr>Arial Unicode MS</vt:lpstr>
      <vt:lpstr>Cambria Math</vt:lpstr>
      <vt:lpstr>MS Mincho</vt:lpstr>
      <vt:lpstr>魂心</vt:lpstr>
      <vt:lpstr>Fira Code</vt:lpstr>
      <vt:lpstr>Office 主题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Equation.3</vt:lpstr>
      <vt:lpstr>Equation.KSEE3</vt:lpstr>
      <vt:lpstr>手语工作汇报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Windows 用户</dc:creator>
  <cp:lastModifiedBy>岁月静好</cp:lastModifiedBy>
  <cp:revision>835</cp:revision>
  <dcterms:created xsi:type="dcterms:W3CDTF">2020-02-07T11:17:00Z</dcterms:created>
  <dcterms:modified xsi:type="dcterms:W3CDTF">2022-10-13T03:46:22Z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5F5C18E6C54B49C3A2239BFFD595A861</vt:lpwstr>
  </property>
  <property fmtid="{D5CDD505-2E9C-101B-9397-08002B2CF9AE}" pid="3" name="KSOProductBuildVer">
    <vt:lpwstr>2052-11.1.0.12598</vt:lpwstr>
  </property>
</Properties>
</file>